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3" r:id="rId4"/>
    <p:sldMasterId id="2147483655" r:id="rId5"/>
    <p:sldMasterId id="2147483658" r:id="rId6"/>
    <p:sldMasterId id="2147483660" r:id="rId7"/>
    <p:sldMasterId id="2147483677" r:id="rId8"/>
    <p:sldMasterId id="2147483679" r:id="rId9"/>
  </p:sldMasterIdLst>
  <p:notesMasterIdLst>
    <p:notesMasterId r:id="rId95"/>
  </p:notesMasterIdLst>
  <p:handoutMasterIdLst>
    <p:handoutMasterId r:id="rId96"/>
  </p:handoutMasterIdLst>
  <p:sldIdLst>
    <p:sldId id="462" r:id="rId10"/>
    <p:sldId id="1458" r:id="rId11"/>
    <p:sldId id="1639" r:id="rId12"/>
    <p:sldId id="1461" r:id="rId13"/>
    <p:sldId id="463" r:id="rId14"/>
    <p:sldId id="1236" r:id="rId15"/>
    <p:sldId id="1549" r:id="rId16"/>
    <p:sldId id="1551" r:id="rId17"/>
    <p:sldId id="1552" r:id="rId18"/>
    <p:sldId id="1553" r:id="rId19"/>
    <p:sldId id="1554" r:id="rId20"/>
    <p:sldId id="1241" r:id="rId21"/>
    <p:sldId id="1555" r:id="rId22"/>
    <p:sldId id="1556" r:id="rId23"/>
    <p:sldId id="1811" r:id="rId24"/>
    <p:sldId id="1282" r:id="rId25"/>
    <p:sldId id="1559" r:id="rId26"/>
    <p:sldId id="1560" r:id="rId27"/>
    <p:sldId id="1731" r:id="rId28"/>
    <p:sldId id="1732" r:id="rId29"/>
    <p:sldId id="1558" r:id="rId30"/>
    <p:sldId id="1561" r:id="rId31"/>
    <p:sldId id="1317" r:id="rId32"/>
    <p:sldId id="1562" r:id="rId33"/>
    <p:sldId id="1563" r:id="rId34"/>
    <p:sldId id="1810" r:id="rId35"/>
    <p:sldId id="1564" r:id="rId36"/>
    <p:sldId id="1812" r:id="rId37"/>
    <p:sldId id="1813" r:id="rId38"/>
    <p:sldId id="1814" r:id="rId39"/>
    <p:sldId id="1894" r:id="rId40"/>
    <p:sldId id="1895" r:id="rId41"/>
    <p:sldId id="1896" r:id="rId42"/>
    <p:sldId id="1897" r:id="rId43"/>
    <p:sldId id="1898" r:id="rId44"/>
    <p:sldId id="1899" r:id="rId45"/>
    <p:sldId id="1974" r:id="rId46"/>
    <p:sldId id="1815" r:id="rId47"/>
    <p:sldId id="1976" r:id="rId48"/>
    <p:sldId id="1816" r:id="rId49"/>
    <p:sldId id="2036" r:id="rId50"/>
    <p:sldId id="1817" r:id="rId51"/>
    <p:sldId id="2037" r:id="rId52"/>
    <p:sldId id="2038" r:id="rId53"/>
    <p:sldId id="2040" r:id="rId54"/>
    <p:sldId id="2041" r:id="rId55"/>
    <p:sldId id="1818" r:id="rId56"/>
    <p:sldId id="2039" r:id="rId57"/>
    <p:sldId id="1246" r:id="rId58"/>
    <p:sldId id="1433" r:id="rId59"/>
    <p:sldId id="1248" r:id="rId60"/>
    <p:sldId id="2100" r:id="rId61"/>
    <p:sldId id="2101" r:id="rId62"/>
    <p:sldId id="2105" r:id="rId63"/>
    <p:sldId id="2106" r:id="rId64"/>
    <p:sldId id="2107" r:id="rId65"/>
    <p:sldId id="2102" r:id="rId66"/>
    <p:sldId id="2171" r:id="rId67"/>
    <p:sldId id="2172" r:id="rId68"/>
    <p:sldId id="2174" r:id="rId69"/>
    <p:sldId id="2173" r:id="rId70"/>
    <p:sldId id="2175" r:id="rId71"/>
    <p:sldId id="2176" r:id="rId72"/>
    <p:sldId id="2177" r:id="rId73"/>
    <p:sldId id="2103" r:id="rId74"/>
    <p:sldId id="1249" r:id="rId75"/>
    <p:sldId id="2223" r:id="rId76"/>
    <p:sldId id="1271" r:id="rId77"/>
    <p:sldId id="2225" r:id="rId78"/>
    <p:sldId id="2226" r:id="rId79"/>
    <p:sldId id="2227" r:id="rId80"/>
    <p:sldId id="2228" r:id="rId81"/>
    <p:sldId id="2229" r:id="rId82"/>
    <p:sldId id="2224" r:id="rId83"/>
    <p:sldId id="2231" r:id="rId84"/>
    <p:sldId id="2232" r:id="rId85"/>
    <p:sldId id="2233" r:id="rId86"/>
    <p:sldId id="2234" r:id="rId87"/>
    <p:sldId id="2235" r:id="rId88"/>
    <p:sldId id="2238" r:id="rId89"/>
    <p:sldId id="2237" r:id="rId90"/>
    <p:sldId id="2236" r:id="rId91"/>
    <p:sldId id="2242" r:id="rId92"/>
    <p:sldId id="2244" r:id="rId93"/>
    <p:sldId id="1381"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AD2B26"/>
    <a:srgbClr val="AEB9C0"/>
    <a:srgbClr val="40B6E0"/>
    <a:srgbClr val="D9D9D9"/>
    <a:srgbClr val="F2F2F2"/>
    <a:srgbClr val="FFFFFF"/>
    <a:srgbClr val="E1E1E1"/>
    <a:srgbClr val="0070C0"/>
    <a:srgbClr val="FFFF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348" autoAdjust="0"/>
  </p:normalViewPr>
  <p:slideViewPr>
    <p:cSldViewPr snapToGrid="0">
      <p:cViewPr>
        <p:scale>
          <a:sx n="75" d="100"/>
          <a:sy n="75" d="100"/>
        </p:scale>
        <p:origin x="912" y="331"/>
      </p:cViewPr>
      <p:guideLst>
        <p:guide orient="horz" pos="2188"/>
        <p:guide pos="3833"/>
      </p:guideLst>
    </p:cSldViewPr>
  </p:slid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notesMaster" Target="notesMasters/notesMaster1.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Master" Target="slideMasters/slideMaster8.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步骤</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步骤</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2"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步骤</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8" Type="http://schemas.openxmlformats.org/officeDocument/2006/relationships/theme" Target="../theme/theme6.xml"/><Relationship Id="rId17" Type="http://schemas.openxmlformats.org/officeDocument/2006/relationships/image" Target="../media/image4.png"/><Relationship Id="rId16" Type="http://schemas.openxmlformats.org/officeDocument/2006/relationships/slideLayout" Target="../slideLayouts/slideLayout23.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8" Type="http://schemas.openxmlformats.org/officeDocument/2006/relationships/theme" Target="../theme/theme8.xml"/><Relationship Id="rId17" Type="http://schemas.openxmlformats.org/officeDocument/2006/relationships/image" Target="../media/image4.png"/><Relationship Id="rId16" Type="http://schemas.openxmlformats.org/officeDocument/2006/relationships/slideLayout" Target="../slideLayouts/slideLayout40.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a:latin typeface="Alibaba PuHuiTi B" pitchFamily="18" charset="-122"/>
                  <a:ea typeface="Alibaba PuHuiTi B" pitchFamily="18" charset="-122"/>
                  <a:cs typeface="Alibaba PuHuiTi B" pitchFamily="18" charset="-122"/>
                </a:rPr>
                <a:t>目录</a:t>
              </a:r>
              <a:endParaRPr lang="zh-CN" altLang="en-US" sz="4200" b="1" i="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a:latin typeface="Alibaba PuHuiTi B" pitchFamily="18" charset="-122"/>
                <a:ea typeface="Alibaba PuHuiTi B" pitchFamily="18" charset="-122"/>
                <a:cs typeface="Alibaba PuHuiTi B" pitchFamily="18" charset="-122"/>
              </a:rPr>
              <a:t>学习目标</a:t>
            </a:r>
            <a:endParaRPr lang="zh-CN" altLang="en-US" sz="4200" b="1" i="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jpe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jpe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3" Type="http://schemas.openxmlformats.org/officeDocument/2006/relationships/slideLayout" Target="../slideLayouts/slideLayout9.xml"/><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5.jpeg"/><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0" Type="http://schemas.openxmlformats.org/officeDocument/2006/relationships/slideLayout" Target="../slideLayouts/slideLayout9.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8.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5.png"/><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9.png"/><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6.png"/><Relationship Id="rId1"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hyperlink" Target="https://gitee.com/ChuanZhiBoKe/spring-cache-demo.gi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1.png"/><Relationship Id="rId1"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Linux</a:t>
            </a:r>
            <a:endParaRPr kumimoji="1"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sym typeface="+mn-ea"/>
              </a:rPr>
              <a:t>不同应用领域的主流操作系统-</a:t>
            </a:r>
            <a:r>
              <a:rPr kumimoji="1">
                <a:solidFill>
                  <a:srgbClr val="595959"/>
                </a:solidFill>
                <a:sym typeface="+mn-ea"/>
              </a:rPr>
              <a:t>移动设备</a:t>
            </a:r>
            <a:r>
              <a:rPr kumimoji="1">
                <a:solidFill>
                  <a:srgbClr val="595959"/>
                </a:solidFill>
                <a:sym typeface="+mn-ea"/>
              </a:rPr>
              <a:t>操作系统</a:t>
            </a:r>
            <a:endParaRPr kumimoji="1">
              <a:solidFill>
                <a:srgbClr val="595959"/>
              </a:solidFill>
              <a:sym typeface="+mn-ea"/>
            </a:endParaRPr>
          </a:p>
        </p:txBody>
      </p:sp>
      <p:sp>
        <p:nvSpPr>
          <p:cNvPr id="25" name="文本占位符 1"/>
          <p:cNvSpPr>
            <a:spLocks noGrp="1"/>
          </p:cNvSpPr>
          <p:nvPr/>
        </p:nvSpPr>
        <p:spPr>
          <a:xfrm>
            <a:off x="710565" y="1564640"/>
            <a:ext cx="8256270"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Android（基于 Linux 、开源，主要用于智能手机、平板电脑和智能电视）</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iOS（ 苹果公司开发、不开源，用于苹果公司的产品，例如：iPhone、 iPad）</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sym typeface="+mn-ea"/>
              </a:rPr>
              <a:t>不同应用领域的主流操作系统-</a:t>
            </a:r>
            <a:r>
              <a:rPr kumimoji="1">
                <a:solidFill>
                  <a:srgbClr val="595959"/>
                </a:solidFill>
                <a:sym typeface="+mn-ea"/>
              </a:rPr>
              <a:t>嵌入式</a:t>
            </a:r>
            <a:r>
              <a:rPr kumimoji="1">
                <a:solidFill>
                  <a:srgbClr val="595959"/>
                </a:solidFill>
                <a:sym typeface="+mn-ea"/>
              </a:rPr>
              <a:t>操作系统</a:t>
            </a:r>
            <a:endParaRPr kumimoji="1">
              <a:solidFill>
                <a:srgbClr val="595959"/>
              </a:solidFill>
              <a:sym typeface="+mn-ea"/>
            </a:endParaRPr>
          </a:p>
        </p:txBody>
      </p:sp>
      <p:sp>
        <p:nvSpPr>
          <p:cNvPr id="25" name="文本占位符 1"/>
          <p:cNvSpPr>
            <a:spLocks noGrp="1"/>
          </p:cNvSpPr>
          <p:nvPr/>
        </p:nvSpPr>
        <p:spPr>
          <a:xfrm>
            <a:off x="710565" y="1564640"/>
            <a:ext cx="8256270"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Linux（机顶盒、路由器、交换机）</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rPr>
              <a:t>Linux</a:t>
            </a:r>
            <a:r>
              <a:rPr kumimoji="1">
                <a:solidFill>
                  <a:srgbClr val="595959"/>
                </a:solidFill>
              </a:rPr>
              <a:t>系统</a:t>
            </a:r>
            <a:r>
              <a:rPr kumimoji="1" lang="zh-CN" altLang="en-US">
                <a:solidFill>
                  <a:srgbClr val="595959"/>
                </a:solidFill>
              </a:rPr>
              <a:t>历史</a:t>
            </a:r>
            <a:endParaRPr kumimoji="1" lang="zh-CN" altLang="en-US">
              <a:solidFill>
                <a:srgbClr val="595959"/>
              </a:solidFill>
            </a:endParaRPr>
          </a:p>
        </p:txBody>
      </p:sp>
      <p:sp>
        <p:nvSpPr>
          <p:cNvPr id="25" name="文本占位符 1"/>
          <p:cNvSpPr>
            <a:spLocks noGrp="1"/>
          </p:cNvSpPr>
          <p:nvPr/>
        </p:nvSpPr>
        <p:spPr>
          <a:xfrm>
            <a:off x="710565" y="1564640"/>
            <a:ext cx="5628005"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时间：</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1991</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年</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地点：芬兰赫尔辛基大学</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人物：Linus Torvalds（</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21</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岁</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语言：</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语言</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、汇编语言</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logo</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：企鹅</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特点：免费、开源、多用户、多任务</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050" name="Picture 2"/>
          <p:cNvPicPr>
            <a:picLocks noChangeAspect="1" noChangeArrowheads="1"/>
          </p:cNvPicPr>
          <p:nvPr/>
        </p:nvPicPr>
        <p:blipFill>
          <a:blip r:embed="rId1" cstate="print"/>
          <a:srcRect/>
          <a:stretch>
            <a:fillRect/>
          </a:stretch>
        </p:blipFill>
        <p:spPr bwMode="auto">
          <a:xfrm>
            <a:off x="5367338" y="1919648"/>
            <a:ext cx="1435417" cy="2063071"/>
          </a:xfrm>
          <a:prstGeom prst="rect">
            <a:avLst/>
          </a:prstGeom>
          <a:noFill/>
          <a:ln w="9525">
            <a:noFill/>
            <a:miter lim="800000"/>
            <a:headEnd/>
            <a:tailEnd/>
          </a:ln>
        </p:spPr>
      </p:pic>
      <p:pic>
        <p:nvPicPr>
          <p:cNvPr id="15" name="Picture 4" descr="https://gimg2.baidu.com/image_search/src=http%3A%2F%2Fp.ananas.chaoxing.com%2Fstar3%2Forigin%2F31c9e577f0350a1d25b2fd3b46fdff80.jpg&amp;refer=http%3A%2F%2Fp.ananas.chaoxing.com&amp;app=2002&amp;size=f9999,10000&amp;q=a80&amp;n=0&amp;g=0n&amp;fmt=jpeg?sec=1616041213&amp;t=8501c251f37f32bb5818de69c9f034f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922" t="18927" r="11928" b="19534"/>
          <a:stretch>
            <a:fillRect/>
          </a:stretch>
        </p:blipFill>
        <p:spPr bwMode="auto">
          <a:xfrm>
            <a:off x="7769860" y="1919605"/>
            <a:ext cx="2596515" cy="1099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rPr>
              <a:t>Linux</a:t>
            </a:r>
            <a:r>
              <a:rPr kumimoji="1">
                <a:solidFill>
                  <a:srgbClr val="595959"/>
                </a:solidFill>
              </a:rPr>
              <a:t>系统版本</a:t>
            </a:r>
            <a:endParaRPr kumimoji="1">
              <a:solidFill>
                <a:srgbClr val="595959"/>
              </a:solidFill>
            </a:endParaRPr>
          </a:p>
        </p:txBody>
      </p:sp>
      <p:sp>
        <p:nvSpPr>
          <p:cNvPr id="25" name="文本占位符 1"/>
          <p:cNvSpPr>
            <a:spLocks noGrp="1"/>
          </p:cNvSpPr>
          <p:nvPr/>
        </p:nvSpPr>
        <p:spPr>
          <a:xfrm>
            <a:off x="710565" y="1564640"/>
            <a:ext cx="5039995"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系统分为</a:t>
            </a:r>
            <a:r>
              <a:rPr kumimoji="1" lang="zh-CN" altLang="en-US" b="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内核版</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和</a:t>
            </a:r>
            <a:r>
              <a:rPr kumimoji="1" lang="zh-CN" altLang="en-US" b="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发行版</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内核版</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Linus Torvalds及其团队开发、维护</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免费、开源</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负责控制硬件</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发行版</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基于</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内核版进行扩展</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由各个</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厂商开发、维护</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有收费版本和免费版本</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rPr>
              <a:t>简介</a:t>
            </a:r>
            <a:endPar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rPr>
              <a:t>Linux</a:t>
            </a:r>
            <a:r>
              <a:rPr kumimoji="1">
                <a:solidFill>
                  <a:srgbClr val="595959"/>
                </a:solidFill>
              </a:rPr>
              <a:t>系统版本</a:t>
            </a:r>
            <a:r>
              <a:rPr kumimoji="1" lang="en-US" altLang="zh-CN">
                <a:solidFill>
                  <a:srgbClr val="595959"/>
                </a:solidFill>
              </a:rPr>
              <a:t>-</a:t>
            </a:r>
            <a:r>
              <a:rPr kumimoji="1">
                <a:solidFill>
                  <a:srgbClr val="595959"/>
                </a:solidFill>
              </a:rPr>
              <a:t>发行版</a:t>
            </a:r>
            <a:endParaRPr kumimoji="1">
              <a:solidFill>
                <a:srgbClr val="595959"/>
              </a:solidFill>
            </a:endParaRPr>
          </a:p>
        </p:txBody>
      </p:sp>
      <p:sp>
        <p:nvSpPr>
          <p:cNvPr id="25" name="文本占位符 1"/>
          <p:cNvSpPr>
            <a:spLocks noGrp="1"/>
          </p:cNvSpPr>
          <p:nvPr/>
        </p:nvSpPr>
        <p:spPr>
          <a:xfrm>
            <a:off x="710565" y="1564640"/>
            <a:ext cx="5039995"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系统发行版：</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Ubuntu</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：以桌面应用为主</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RedHat</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：应用最广泛、收费</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CentOS</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RedHat</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的社区版、免费</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openSUSE</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：对个人完全免费、图形界面华丽</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Fedora</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：功能完备、</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快速</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更新、免费</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红旗</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：北京中科红旗软件技术有限公司开发</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cstate="print"/>
          <a:stretch>
            <a:fillRect/>
          </a:stretch>
        </p:blipFill>
        <p:spPr>
          <a:xfrm>
            <a:off x="8669020" y="3108325"/>
            <a:ext cx="716915" cy="704850"/>
          </a:xfrm>
          <a:prstGeom prst="rect">
            <a:avLst/>
          </a:prstGeom>
        </p:spPr>
      </p:pic>
      <p:pic>
        <p:nvPicPr>
          <p:cNvPr id="27" name="图片 26"/>
          <p:cNvPicPr>
            <a:picLocks noChangeAspect="1"/>
          </p:cNvPicPr>
          <p:nvPr/>
        </p:nvPicPr>
        <p:blipFill>
          <a:blip r:embed="rId2" cstate="print"/>
          <a:stretch>
            <a:fillRect/>
          </a:stretch>
        </p:blipFill>
        <p:spPr>
          <a:xfrm>
            <a:off x="9781540" y="3154680"/>
            <a:ext cx="753745" cy="658495"/>
          </a:xfrm>
          <a:prstGeom prst="rect">
            <a:avLst/>
          </a:prstGeom>
        </p:spPr>
      </p:pic>
      <p:pic>
        <p:nvPicPr>
          <p:cNvPr id="29" name="图片 28"/>
          <p:cNvPicPr>
            <a:picLocks noChangeAspect="1"/>
          </p:cNvPicPr>
          <p:nvPr/>
        </p:nvPicPr>
        <p:blipFill>
          <a:blip r:embed="rId3" cstate="print"/>
          <a:stretch>
            <a:fillRect/>
          </a:stretch>
        </p:blipFill>
        <p:spPr>
          <a:xfrm>
            <a:off x="9744710" y="1987550"/>
            <a:ext cx="826770" cy="654050"/>
          </a:xfrm>
          <a:prstGeom prst="rect">
            <a:avLst/>
          </a:prstGeom>
        </p:spPr>
      </p:pic>
      <p:pic>
        <p:nvPicPr>
          <p:cNvPr id="30" name="图片 29"/>
          <p:cNvPicPr>
            <a:picLocks noChangeAspect="1"/>
          </p:cNvPicPr>
          <p:nvPr/>
        </p:nvPicPr>
        <p:blipFill>
          <a:blip r:embed="rId4" cstate="print"/>
          <a:stretch>
            <a:fillRect/>
          </a:stretch>
        </p:blipFill>
        <p:spPr>
          <a:xfrm>
            <a:off x="6401435" y="1911985"/>
            <a:ext cx="753110" cy="729615"/>
          </a:xfrm>
          <a:prstGeom prst="rect">
            <a:avLst/>
          </a:prstGeom>
        </p:spPr>
      </p:pic>
      <p:pic>
        <p:nvPicPr>
          <p:cNvPr id="32" name="图片 31"/>
          <p:cNvPicPr>
            <a:picLocks noChangeAspect="1"/>
          </p:cNvPicPr>
          <p:nvPr/>
        </p:nvPicPr>
        <p:blipFill>
          <a:blip r:embed="rId5" cstate="print"/>
          <a:stretch>
            <a:fillRect/>
          </a:stretch>
        </p:blipFill>
        <p:spPr>
          <a:xfrm>
            <a:off x="6455410" y="3133725"/>
            <a:ext cx="645795" cy="679450"/>
          </a:xfrm>
          <a:prstGeom prst="rect">
            <a:avLst/>
          </a:prstGeom>
        </p:spPr>
      </p:pic>
      <p:pic>
        <p:nvPicPr>
          <p:cNvPr id="33" name="图片 32"/>
          <p:cNvPicPr>
            <a:picLocks noChangeAspect="1"/>
          </p:cNvPicPr>
          <p:nvPr/>
        </p:nvPicPr>
        <p:blipFill>
          <a:blip r:embed="rId6" cstate="print"/>
          <a:stretch>
            <a:fillRect/>
          </a:stretch>
        </p:blipFill>
        <p:spPr>
          <a:xfrm>
            <a:off x="7677150" y="3155315"/>
            <a:ext cx="581025" cy="657860"/>
          </a:xfrm>
          <a:prstGeom prst="rect">
            <a:avLst/>
          </a:prstGeom>
        </p:spPr>
      </p:pic>
      <p:pic>
        <p:nvPicPr>
          <p:cNvPr id="38" name="图片 37"/>
          <p:cNvPicPr>
            <a:picLocks noChangeAspect="1"/>
          </p:cNvPicPr>
          <p:nvPr/>
        </p:nvPicPr>
        <p:blipFill>
          <a:blip r:embed="rId7" cstate="print"/>
          <a:stretch>
            <a:fillRect/>
          </a:stretch>
        </p:blipFill>
        <p:spPr>
          <a:xfrm>
            <a:off x="8642985" y="1911985"/>
            <a:ext cx="769620" cy="743585"/>
          </a:xfrm>
          <a:prstGeom prst="rect">
            <a:avLst/>
          </a:prstGeom>
        </p:spPr>
      </p:pic>
      <p:pic>
        <p:nvPicPr>
          <p:cNvPr id="4103" name="Picture 7" descr="https://gimg2.baidu.com/image_search/src=http%3A%2F%2Fs2.51cto.com%2Fwyfs02%2FM00%2F7A%2F02%2FwKioL1agmn6RUTfpAADialEOKfk586.jpg-s_3229302021.jpg&amp;refer=http%3A%2F%2Fs2.51cto.com&amp;app=2002&amp;size=f9999,10000&amp;q=a80&amp;n=0&amp;g=0n&amp;fmt=jpeg?sec=1616043370&amp;t=cdbe0211c26dcae5a364823ca93659f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8725" y="1911985"/>
            <a:ext cx="777875" cy="758190"/>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9" cstate="print"/>
          <a:stretch>
            <a:fillRect/>
          </a:stretch>
        </p:blipFill>
        <p:spPr>
          <a:xfrm>
            <a:off x="6480810" y="4307840"/>
            <a:ext cx="673735" cy="610870"/>
          </a:xfrm>
          <a:prstGeom prst="rect">
            <a:avLst/>
          </a:prstGeom>
        </p:spPr>
      </p:pic>
      <p:pic>
        <p:nvPicPr>
          <p:cNvPr id="35" name="图片 34"/>
          <p:cNvPicPr>
            <a:picLocks noChangeAspect="1"/>
          </p:cNvPicPr>
          <p:nvPr/>
        </p:nvPicPr>
        <p:blipFill>
          <a:blip r:embed="rId10" cstate="print"/>
          <a:stretch>
            <a:fillRect/>
          </a:stretch>
        </p:blipFill>
        <p:spPr>
          <a:xfrm>
            <a:off x="7658087" y="4318911"/>
            <a:ext cx="600075" cy="600075"/>
          </a:xfrm>
          <a:prstGeom prst="rect">
            <a:avLst/>
          </a:prstGeom>
        </p:spPr>
      </p:pic>
      <p:pic>
        <p:nvPicPr>
          <p:cNvPr id="18" name="图片 17"/>
          <p:cNvPicPr>
            <a:picLocks noChangeAspect="1"/>
          </p:cNvPicPr>
          <p:nvPr/>
        </p:nvPicPr>
        <p:blipFill>
          <a:blip r:embed="rId11" cstate="print"/>
          <a:stretch>
            <a:fillRect/>
          </a:stretch>
        </p:blipFill>
        <p:spPr>
          <a:xfrm>
            <a:off x="8732322" y="4385191"/>
            <a:ext cx="590550" cy="533400"/>
          </a:xfrm>
          <a:prstGeom prst="rect">
            <a:avLst/>
          </a:prstGeom>
        </p:spPr>
      </p:pic>
      <p:pic>
        <p:nvPicPr>
          <p:cNvPr id="34" name="图片 33"/>
          <p:cNvPicPr>
            <a:picLocks noChangeAspect="1"/>
          </p:cNvPicPr>
          <p:nvPr/>
        </p:nvPicPr>
        <p:blipFill>
          <a:blip r:embed="rId12" cstate="print"/>
          <a:stretch>
            <a:fillRect/>
          </a:stretch>
        </p:blipFill>
        <p:spPr>
          <a:xfrm>
            <a:off x="9896599" y="4308608"/>
            <a:ext cx="523875" cy="609600"/>
          </a:xfrm>
          <a:prstGeom prst="rect">
            <a:avLst/>
          </a:prstGeom>
        </p:spPr>
      </p:pic>
      <p:sp>
        <p:nvSpPr>
          <p:cNvPr id="5" name="文本框 4"/>
          <p:cNvSpPr txBox="1"/>
          <p:nvPr/>
        </p:nvSpPr>
        <p:spPr>
          <a:xfrm>
            <a:off x="1891665" y="2534920"/>
            <a:ext cx="914400" cy="914400"/>
          </a:xfrm>
          <a:prstGeom prst="rect">
            <a:avLst/>
          </a:prstGeom>
        </p:spPr>
        <p:txBody>
          <a:bodyPr wrap="none" anchor="ctr" anchorCtr="0"/>
          <a:p>
            <a:pPr algn="ctr"/>
            <a:endParaRPr kumimoji="1" lang="zh-CN" altLang="en-US" dirty="0" smtClean="0">
              <a:solidFill>
                <a:srgbClr val="AD2B26"/>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idx="10"/>
          </p:nvPr>
        </p:nvSpPr>
        <p:spPr>
          <a:xfrm>
            <a:off x="5273040" y="3069272"/>
            <a:ext cx="5466080" cy="3124494"/>
          </a:xfrm>
        </p:spPr>
        <p:txBody>
          <a:body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安装方式介绍</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endParaRPr 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网卡设置</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SSH</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连接工具</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文本占位符 4"/>
          <p:cNvSpPr>
            <a:spLocks noGrp="1"/>
          </p:cNvSpPr>
          <p:nvPr>
            <p:ph type="body" sz="quarter" idx="11"/>
          </p:nvPr>
        </p:nvSpPr>
        <p:spPr/>
        <p:txBody>
          <a:bodyPr/>
          <a:lstStyle/>
          <a:p>
            <a:r>
              <a:rPr lang="en-US" altLang="zh-CN"/>
              <a:t>0</a:t>
            </a:r>
            <a:r>
              <a:rPr lang="en-US"/>
              <a:t>2</a:t>
            </a:r>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gimg2.baidu.com/image_search/src=http%3A%2F%2Fec4.images-amazon.com%2Fimages%2FI%2F41y4f-S4vpL.jpg&amp;refer=http%3A%2F%2Fec4.images-amazon.com&amp;app=2002&amp;size=f9999,10000&amp;q=a80&amp;n=0&amp;g=0n&amp;fmt=jpeg?sec=1616044945&amp;t=c6162f198bb2d4e92a3c9566e5cb25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803765" y="2879725"/>
            <a:ext cx="1967230" cy="142430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ss0.bdstatic.com/70cFvHSh_Q1YnxGkpoWK1HF6hhy/it/u=1096181863,402817655&amp;fm=26&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39" t="7968" r="7197" b="2661"/>
          <a:stretch>
            <a:fillRect/>
          </a:stretch>
        </p:blipFill>
        <p:spPr bwMode="auto">
          <a:xfrm flipH="1">
            <a:off x="6480175" y="3053715"/>
            <a:ext cx="1470025" cy="98298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安装方式</a:t>
            </a:r>
            <a:endParaRPr kumimoji="1" lang="zh-CN" altLang="en-US">
              <a:solidFill>
                <a:schemeClr val="tx1">
                  <a:lumMod val="65000"/>
                  <a:lumOff val="35000"/>
                </a:schemeClr>
              </a:solidFill>
            </a:endParaRPr>
          </a:p>
        </p:txBody>
      </p:sp>
      <p:pic>
        <p:nvPicPr>
          <p:cNvPr id="39" name="图片 38"/>
          <p:cNvPicPr>
            <a:picLocks noChangeAspect="1"/>
          </p:cNvPicPr>
          <p:nvPr/>
        </p:nvPicPr>
        <p:blipFill>
          <a:blip r:embed="rId3" cstate="print"/>
          <a:stretch>
            <a:fillRect/>
          </a:stretch>
        </p:blipFill>
        <p:spPr>
          <a:xfrm>
            <a:off x="8457565" y="1725930"/>
            <a:ext cx="857250" cy="828040"/>
          </a:xfrm>
          <a:prstGeom prst="rect">
            <a:avLst/>
          </a:prstGeom>
        </p:spPr>
      </p:pic>
      <p:sp>
        <p:nvSpPr>
          <p:cNvPr id="41" name="任意多边形 40"/>
          <p:cNvSpPr/>
          <p:nvPr/>
        </p:nvSpPr>
        <p:spPr>
          <a:xfrm rot="10800000">
            <a:off x="6957060" y="2082165"/>
            <a:ext cx="1157605" cy="777875"/>
          </a:xfrm>
          <a:custGeom>
            <a:avLst/>
            <a:gdLst>
              <a:gd name="connsiteX0" fmla="*/ 83208 w 1007388"/>
              <a:gd name="connsiteY0" fmla="*/ 645504 h 645504"/>
              <a:gd name="connsiteX1" fmla="*/ 83207 w 1007388"/>
              <a:gd name="connsiteY1" fmla="*/ 645504 h 645504"/>
              <a:gd name="connsiteX2" fmla="*/ 0 w 1007388"/>
              <a:gd name="connsiteY2" fmla="*/ 645504 h 645504"/>
              <a:gd name="connsiteX3" fmla="*/ 0 w 1007388"/>
              <a:gd name="connsiteY3" fmla="*/ 639289 h 645504"/>
              <a:gd name="connsiteX4" fmla="*/ 18591 w 1007388"/>
              <a:gd name="connsiteY4" fmla="*/ 640677 h 645504"/>
              <a:gd name="connsiteX5" fmla="*/ 136557 w 1007388"/>
              <a:gd name="connsiteY5" fmla="*/ 625618 h 645504"/>
              <a:gd name="connsiteX6" fmla="*/ 136587 w 1007388"/>
              <a:gd name="connsiteY6" fmla="*/ 625611 h 645504"/>
              <a:gd name="connsiteX7" fmla="*/ 255882 w 1007388"/>
              <a:gd name="connsiteY7" fmla="*/ 595758 h 645504"/>
              <a:gd name="connsiteX8" fmla="*/ 292673 w 1007388"/>
              <a:gd name="connsiteY8" fmla="*/ 582584 h 645504"/>
              <a:gd name="connsiteX9" fmla="*/ 367139 w 1007388"/>
              <a:gd name="connsiteY9" fmla="*/ 553951 h 645504"/>
              <a:gd name="connsiteX10" fmla="*/ 407082 w 1007388"/>
              <a:gd name="connsiteY10" fmla="*/ 534438 h 645504"/>
              <a:gd name="connsiteX11" fmla="*/ 468941 w 1007388"/>
              <a:gd name="connsiteY11" fmla="*/ 501015 h 645504"/>
              <a:gd name="connsiteX12" fmla="*/ 506675 w 1007388"/>
              <a:gd name="connsiteY12" fmla="*/ 476745 h 645504"/>
              <a:gd name="connsiteX13" fmla="*/ 559951 w 1007388"/>
              <a:gd name="connsiteY13" fmla="*/ 437629 h 645504"/>
              <a:gd name="connsiteX14" fmla="*/ 593134 w 1007388"/>
              <a:gd name="connsiteY14" fmla="*/ 409815 h 645504"/>
              <a:gd name="connsiteX15" fmla="*/ 638972 w 1007388"/>
              <a:gd name="connsiteY15" fmla="*/ 364063 h 645504"/>
              <a:gd name="connsiteX16" fmla="*/ 665855 w 1007388"/>
              <a:gd name="connsiteY16" fmla="*/ 334380 h 645504"/>
              <a:gd name="connsiteX17" fmla="*/ 683508 w 1007388"/>
              <a:gd name="connsiteY17" fmla="*/ 309596 h 645504"/>
              <a:gd name="connsiteX18" fmla="*/ 765324 w 1007388"/>
              <a:gd name="connsiteY18" fmla="*/ 161376 h 645504"/>
              <a:gd name="connsiteX19" fmla="*/ 684636 w 1007388"/>
              <a:gd name="connsiteY19" fmla="*/ 161376 h 645504"/>
              <a:gd name="connsiteX20" fmla="*/ 873675 w 1007388"/>
              <a:gd name="connsiteY20" fmla="*/ 0 h 645504"/>
              <a:gd name="connsiteX21" fmla="*/ 1007388 w 1007388"/>
              <a:gd name="connsiteY21" fmla="*/ 161376 h 645504"/>
              <a:gd name="connsiteX22" fmla="*/ 926700 w 1007388"/>
              <a:gd name="connsiteY22" fmla="*/ 161376 h 645504"/>
              <a:gd name="connsiteX23" fmla="*/ 881737 w 1007388"/>
              <a:gd name="connsiteY23" fmla="*/ 258172 h 645504"/>
              <a:gd name="connsiteX24" fmla="*/ 879555 w 1007388"/>
              <a:gd name="connsiteY24" fmla="*/ 261213 h 645504"/>
              <a:gd name="connsiteX25" fmla="*/ 878236 w 1007388"/>
              <a:gd name="connsiteY25" fmla="*/ 264005 h 645504"/>
              <a:gd name="connsiteX26" fmla="*/ 858840 w 1007388"/>
              <a:gd name="connsiteY26" fmla="*/ 290080 h 645504"/>
              <a:gd name="connsiteX27" fmla="*/ 818309 w 1007388"/>
              <a:gd name="connsiteY27" fmla="*/ 346562 h 645504"/>
              <a:gd name="connsiteX28" fmla="*/ 812711 w 1007388"/>
              <a:gd name="connsiteY28" fmla="*/ 352093 h 645504"/>
              <a:gd name="connsiteX29" fmla="*/ 808870 w 1007388"/>
              <a:gd name="connsiteY29" fmla="*/ 357256 h 645504"/>
              <a:gd name="connsiteX30" fmla="*/ 781178 w 1007388"/>
              <a:gd name="connsiteY30" fmla="*/ 383245 h 645504"/>
              <a:gd name="connsiteX31" fmla="*/ 738382 w 1007388"/>
              <a:gd name="connsiteY31" fmla="*/ 425524 h 645504"/>
              <a:gd name="connsiteX32" fmla="*/ 728460 w 1007388"/>
              <a:gd name="connsiteY32" fmla="*/ 432720 h 645504"/>
              <a:gd name="connsiteX33" fmla="*/ 720914 w 1007388"/>
              <a:gd name="connsiteY33" fmla="*/ 439802 h 645504"/>
              <a:gd name="connsiteX34" fmla="*/ 687925 w 1007388"/>
              <a:gd name="connsiteY34" fmla="*/ 462119 h 645504"/>
              <a:gd name="connsiteX35" fmla="*/ 643922 w 1007388"/>
              <a:gd name="connsiteY35" fmla="*/ 494033 h 645504"/>
              <a:gd name="connsiteX36" fmla="*/ 628978 w 1007388"/>
              <a:gd name="connsiteY36" fmla="*/ 501996 h 645504"/>
              <a:gd name="connsiteX37" fmla="*/ 616679 w 1007388"/>
              <a:gd name="connsiteY37" fmla="*/ 510316 h 645504"/>
              <a:gd name="connsiteX38" fmla="*/ 580876 w 1007388"/>
              <a:gd name="connsiteY38" fmla="*/ 527628 h 645504"/>
              <a:gd name="connsiteX39" fmla="*/ 536895 w 1007388"/>
              <a:gd name="connsiteY39" fmla="*/ 551064 h 645504"/>
              <a:gd name="connsiteX40" fmla="*/ 516224 w 1007388"/>
              <a:gd name="connsiteY40" fmla="*/ 558889 h 645504"/>
              <a:gd name="connsiteX41" fmla="*/ 498479 w 1007388"/>
              <a:gd name="connsiteY41" fmla="*/ 567470 h 645504"/>
              <a:gd name="connsiteX42" fmla="*/ 462330 w 1007388"/>
              <a:gd name="connsiteY42" fmla="*/ 579292 h 645504"/>
              <a:gd name="connsiteX43" fmla="*/ 419268 w 1007388"/>
              <a:gd name="connsiteY43" fmla="*/ 595594 h 645504"/>
              <a:gd name="connsiteX44" fmla="*/ 392037 w 1007388"/>
              <a:gd name="connsiteY44" fmla="*/ 602281 h 645504"/>
              <a:gd name="connsiteX45" fmla="*/ 368625 w 1007388"/>
              <a:gd name="connsiteY45" fmla="*/ 609938 h 645504"/>
              <a:gd name="connsiteX46" fmla="*/ 334260 w 1007388"/>
              <a:gd name="connsiteY46" fmla="*/ 616469 h 645504"/>
              <a:gd name="connsiteX47" fmla="*/ 293007 w 1007388"/>
              <a:gd name="connsiteY47" fmla="*/ 626599 h 645504"/>
              <a:gd name="connsiteX48" fmla="*/ 258448 w 1007388"/>
              <a:gd name="connsiteY48" fmla="*/ 630876 h 645504"/>
              <a:gd name="connsiteX49" fmla="*/ 229430 w 1007388"/>
              <a:gd name="connsiteY49" fmla="*/ 636391 h 645504"/>
              <a:gd name="connsiteX50" fmla="*/ 198148 w 1007388"/>
              <a:gd name="connsiteY50" fmla="*/ 638341 h 645504"/>
              <a:gd name="connsiteX51" fmla="*/ 160079 w 1007388"/>
              <a:gd name="connsiteY51" fmla="*/ 643053 h 645504"/>
              <a:gd name="connsiteX52" fmla="*/ 123732 w 1007388"/>
              <a:gd name="connsiteY52" fmla="*/ 642979 h 6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7388" h="645504">
                <a:moveTo>
                  <a:pt x="83208" y="645504"/>
                </a:moveTo>
                <a:lnTo>
                  <a:pt x="83207" y="645504"/>
                </a:lnTo>
                <a:lnTo>
                  <a:pt x="0" y="645504"/>
                </a:lnTo>
                <a:lnTo>
                  <a:pt x="0" y="639289"/>
                </a:lnTo>
                <a:lnTo>
                  <a:pt x="18591" y="640677"/>
                </a:lnTo>
                <a:lnTo>
                  <a:pt x="136557" y="625618"/>
                </a:lnTo>
                <a:lnTo>
                  <a:pt x="136587" y="625611"/>
                </a:lnTo>
                <a:lnTo>
                  <a:pt x="255882" y="595758"/>
                </a:lnTo>
                <a:lnTo>
                  <a:pt x="292673" y="582584"/>
                </a:lnTo>
                <a:lnTo>
                  <a:pt x="367139" y="553951"/>
                </a:lnTo>
                <a:lnTo>
                  <a:pt x="407082" y="534438"/>
                </a:lnTo>
                <a:lnTo>
                  <a:pt x="468941" y="501015"/>
                </a:lnTo>
                <a:lnTo>
                  <a:pt x="506675" y="476745"/>
                </a:lnTo>
                <a:lnTo>
                  <a:pt x="559951" y="437629"/>
                </a:lnTo>
                <a:lnTo>
                  <a:pt x="593134" y="409815"/>
                </a:lnTo>
                <a:lnTo>
                  <a:pt x="638972" y="364063"/>
                </a:lnTo>
                <a:lnTo>
                  <a:pt x="665855" y="334380"/>
                </a:lnTo>
                <a:lnTo>
                  <a:pt x="683508" y="309596"/>
                </a:lnTo>
                <a:lnTo>
                  <a:pt x="765324" y="161376"/>
                </a:lnTo>
                <a:lnTo>
                  <a:pt x="684636" y="161376"/>
                </a:lnTo>
                <a:lnTo>
                  <a:pt x="873675" y="0"/>
                </a:lnTo>
                <a:lnTo>
                  <a:pt x="1007388" y="161376"/>
                </a:lnTo>
                <a:lnTo>
                  <a:pt x="926700" y="161376"/>
                </a:lnTo>
                <a:cubicBezTo>
                  <a:pt x="915009" y="194928"/>
                  <a:pt x="899912" y="227250"/>
                  <a:pt x="881737" y="258172"/>
                </a:cubicBezTo>
                <a:lnTo>
                  <a:pt x="879555" y="261213"/>
                </a:lnTo>
                <a:lnTo>
                  <a:pt x="878236" y="264005"/>
                </a:lnTo>
                <a:lnTo>
                  <a:pt x="858840" y="290080"/>
                </a:lnTo>
                <a:lnTo>
                  <a:pt x="818309" y="346562"/>
                </a:lnTo>
                <a:lnTo>
                  <a:pt x="812711" y="352093"/>
                </a:lnTo>
                <a:lnTo>
                  <a:pt x="808870" y="357256"/>
                </a:lnTo>
                <a:lnTo>
                  <a:pt x="781178" y="383245"/>
                </a:lnTo>
                <a:lnTo>
                  <a:pt x="738382" y="425524"/>
                </a:lnTo>
                <a:lnTo>
                  <a:pt x="728460" y="432720"/>
                </a:lnTo>
                <a:lnTo>
                  <a:pt x="720914" y="439802"/>
                </a:lnTo>
                <a:lnTo>
                  <a:pt x="687925" y="462119"/>
                </a:lnTo>
                <a:lnTo>
                  <a:pt x="643922" y="494033"/>
                </a:lnTo>
                <a:lnTo>
                  <a:pt x="628978" y="501996"/>
                </a:lnTo>
                <a:lnTo>
                  <a:pt x="616679" y="510316"/>
                </a:lnTo>
                <a:lnTo>
                  <a:pt x="580876" y="527628"/>
                </a:lnTo>
                <a:lnTo>
                  <a:pt x="536895" y="551064"/>
                </a:lnTo>
                <a:lnTo>
                  <a:pt x="516224" y="558889"/>
                </a:lnTo>
                <a:lnTo>
                  <a:pt x="498479" y="567470"/>
                </a:lnTo>
                <a:lnTo>
                  <a:pt x="462330" y="579292"/>
                </a:lnTo>
                <a:lnTo>
                  <a:pt x="419268" y="595594"/>
                </a:lnTo>
                <a:lnTo>
                  <a:pt x="392037" y="602281"/>
                </a:lnTo>
                <a:lnTo>
                  <a:pt x="368625" y="609938"/>
                </a:lnTo>
                <a:lnTo>
                  <a:pt x="334260" y="616469"/>
                </a:lnTo>
                <a:lnTo>
                  <a:pt x="293007" y="626599"/>
                </a:lnTo>
                <a:lnTo>
                  <a:pt x="258448" y="630876"/>
                </a:lnTo>
                <a:lnTo>
                  <a:pt x="229430" y="636391"/>
                </a:lnTo>
                <a:lnTo>
                  <a:pt x="198148" y="638341"/>
                </a:lnTo>
                <a:lnTo>
                  <a:pt x="160079" y="643053"/>
                </a:lnTo>
                <a:lnTo>
                  <a:pt x="123732" y="64297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任意多边形 41"/>
          <p:cNvSpPr/>
          <p:nvPr/>
        </p:nvSpPr>
        <p:spPr>
          <a:xfrm rot="10800000" flipH="1">
            <a:off x="9547225" y="2082165"/>
            <a:ext cx="1167765" cy="785495"/>
          </a:xfrm>
          <a:custGeom>
            <a:avLst/>
            <a:gdLst>
              <a:gd name="connsiteX0" fmla="*/ 83208 w 1007388"/>
              <a:gd name="connsiteY0" fmla="*/ 645504 h 645504"/>
              <a:gd name="connsiteX1" fmla="*/ 83207 w 1007388"/>
              <a:gd name="connsiteY1" fmla="*/ 645504 h 645504"/>
              <a:gd name="connsiteX2" fmla="*/ 0 w 1007388"/>
              <a:gd name="connsiteY2" fmla="*/ 645504 h 645504"/>
              <a:gd name="connsiteX3" fmla="*/ 0 w 1007388"/>
              <a:gd name="connsiteY3" fmla="*/ 639289 h 645504"/>
              <a:gd name="connsiteX4" fmla="*/ 18591 w 1007388"/>
              <a:gd name="connsiteY4" fmla="*/ 640677 h 645504"/>
              <a:gd name="connsiteX5" fmla="*/ 136557 w 1007388"/>
              <a:gd name="connsiteY5" fmla="*/ 625618 h 645504"/>
              <a:gd name="connsiteX6" fmla="*/ 136587 w 1007388"/>
              <a:gd name="connsiteY6" fmla="*/ 625611 h 645504"/>
              <a:gd name="connsiteX7" fmla="*/ 255882 w 1007388"/>
              <a:gd name="connsiteY7" fmla="*/ 595758 h 645504"/>
              <a:gd name="connsiteX8" fmla="*/ 292673 w 1007388"/>
              <a:gd name="connsiteY8" fmla="*/ 582584 h 645504"/>
              <a:gd name="connsiteX9" fmla="*/ 367139 w 1007388"/>
              <a:gd name="connsiteY9" fmla="*/ 553951 h 645504"/>
              <a:gd name="connsiteX10" fmla="*/ 407082 w 1007388"/>
              <a:gd name="connsiteY10" fmla="*/ 534438 h 645504"/>
              <a:gd name="connsiteX11" fmla="*/ 468941 w 1007388"/>
              <a:gd name="connsiteY11" fmla="*/ 501015 h 645504"/>
              <a:gd name="connsiteX12" fmla="*/ 506675 w 1007388"/>
              <a:gd name="connsiteY12" fmla="*/ 476745 h 645504"/>
              <a:gd name="connsiteX13" fmla="*/ 559951 w 1007388"/>
              <a:gd name="connsiteY13" fmla="*/ 437629 h 645504"/>
              <a:gd name="connsiteX14" fmla="*/ 593134 w 1007388"/>
              <a:gd name="connsiteY14" fmla="*/ 409815 h 645504"/>
              <a:gd name="connsiteX15" fmla="*/ 638972 w 1007388"/>
              <a:gd name="connsiteY15" fmla="*/ 364063 h 645504"/>
              <a:gd name="connsiteX16" fmla="*/ 665855 w 1007388"/>
              <a:gd name="connsiteY16" fmla="*/ 334380 h 645504"/>
              <a:gd name="connsiteX17" fmla="*/ 683508 w 1007388"/>
              <a:gd name="connsiteY17" fmla="*/ 309596 h 645504"/>
              <a:gd name="connsiteX18" fmla="*/ 765324 w 1007388"/>
              <a:gd name="connsiteY18" fmla="*/ 161376 h 645504"/>
              <a:gd name="connsiteX19" fmla="*/ 684636 w 1007388"/>
              <a:gd name="connsiteY19" fmla="*/ 161376 h 645504"/>
              <a:gd name="connsiteX20" fmla="*/ 873675 w 1007388"/>
              <a:gd name="connsiteY20" fmla="*/ 0 h 645504"/>
              <a:gd name="connsiteX21" fmla="*/ 1007388 w 1007388"/>
              <a:gd name="connsiteY21" fmla="*/ 161376 h 645504"/>
              <a:gd name="connsiteX22" fmla="*/ 926700 w 1007388"/>
              <a:gd name="connsiteY22" fmla="*/ 161376 h 645504"/>
              <a:gd name="connsiteX23" fmla="*/ 881737 w 1007388"/>
              <a:gd name="connsiteY23" fmla="*/ 258172 h 645504"/>
              <a:gd name="connsiteX24" fmla="*/ 879555 w 1007388"/>
              <a:gd name="connsiteY24" fmla="*/ 261213 h 645504"/>
              <a:gd name="connsiteX25" fmla="*/ 878236 w 1007388"/>
              <a:gd name="connsiteY25" fmla="*/ 264005 h 645504"/>
              <a:gd name="connsiteX26" fmla="*/ 858840 w 1007388"/>
              <a:gd name="connsiteY26" fmla="*/ 290080 h 645504"/>
              <a:gd name="connsiteX27" fmla="*/ 818309 w 1007388"/>
              <a:gd name="connsiteY27" fmla="*/ 346562 h 645504"/>
              <a:gd name="connsiteX28" fmla="*/ 812711 w 1007388"/>
              <a:gd name="connsiteY28" fmla="*/ 352093 h 645504"/>
              <a:gd name="connsiteX29" fmla="*/ 808870 w 1007388"/>
              <a:gd name="connsiteY29" fmla="*/ 357256 h 645504"/>
              <a:gd name="connsiteX30" fmla="*/ 781178 w 1007388"/>
              <a:gd name="connsiteY30" fmla="*/ 383245 h 645504"/>
              <a:gd name="connsiteX31" fmla="*/ 738382 w 1007388"/>
              <a:gd name="connsiteY31" fmla="*/ 425524 h 645504"/>
              <a:gd name="connsiteX32" fmla="*/ 728460 w 1007388"/>
              <a:gd name="connsiteY32" fmla="*/ 432720 h 645504"/>
              <a:gd name="connsiteX33" fmla="*/ 720914 w 1007388"/>
              <a:gd name="connsiteY33" fmla="*/ 439802 h 645504"/>
              <a:gd name="connsiteX34" fmla="*/ 687925 w 1007388"/>
              <a:gd name="connsiteY34" fmla="*/ 462119 h 645504"/>
              <a:gd name="connsiteX35" fmla="*/ 643922 w 1007388"/>
              <a:gd name="connsiteY35" fmla="*/ 494033 h 645504"/>
              <a:gd name="connsiteX36" fmla="*/ 628978 w 1007388"/>
              <a:gd name="connsiteY36" fmla="*/ 501996 h 645504"/>
              <a:gd name="connsiteX37" fmla="*/ 616679 w 1007388"/>
              <a:gd name="connsiteY37" fmla="*/ 510316 h 645504"/>
              <a:gd name="connsiteX38" fmla="*/ 580876 w 1007388"/>
              <a:gd name="connsiteY38" fmla="*/ 527628 h 645504"/>
              <a:gd name="connsiteX39" fmla="*/ 536895 w 1007388"/>
              <a:gd name="connsiteY39" fmla="*/ 551064 h 645504"/>
              <a:gd name="connsiteX40" fmla="*/ 516224 w 1007388"/>
              <a:gd name="connsiteY40" fmla="*/ 558889 h 645504"/>
              <a:gd name="connsiteX41" fmla="*/ 498479 w 1007388"/>
              <a:gd name="connsiteY41" fmla="*/ 567470 h 645504"/>
              <a:gd name="connsiteX42" fmla="*/ 462330 w 1007388"/>
              <a:gd name="connsiteY42" fmla="*/ 579292 h 645504"/>
              <a:gd name="connsiteX43" fmla="*/ 419268 w 1007388"/>
              <a:gd name="connsiteY43" fmla="*/ 595594 h 645504"/>
              <a:gd name="connsiteX44" fmla="*/ 392037 w 1007388"/>
              <a:gd name="connsiteY44" fmla="*/ 602281 h 645504"/>
              <a:gd name="connsiteX45" fmla="*/ 368625 w 1007388"/>
              <a:gd name="connsiteY45" fmla="*/ 609938 h 645504"/>
              <a:gd name="connsiteX46" fmla="*/ 334260 w 1007388"/>
              <a:gd name="connsiteY46" fmla="*/ 616469 h 645504"/>
              <a:gd name="connsiteX47" fmla="*/ 293007 w 1007388"/>
              <a:gd name="connsiteY47" fmla="*/ 626599 h 645504"/>
              <a:gd name="connsiteX48" fmla="*/ 258448 w 1007388"/>
              <a:gd name="connsiteY48" fmla="*/ 630876 h 645504"/>
              <a:gd name="connsiteX49" fmla="*/ 229430 w 1007388"/>
              <a:gd name="connsiteY49" fmla="*/ 636391 h 645504"/>
              <a:gd name="connsiteX50" fmla="*/ 198148 w 1007388"/>
              <a:gd name="connsiteY50" fmla="*/ 638341 h 645504"/>
              <a:gd name="connsiteX51" fmla="*/ 160079 w 1007388"/>
              <a:gd name="connsiteY51" fmla="*/ 643053 h 645504"/>
              <a:gd name="connsiteX52" fmla="*/ 123732 w 1007388"/>
              <a:gd name="connsiteY52" fmla="*/ 642979 h 64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7388" h="645504">
                <a:moveTo>
                  <a:pt x="83208" y="645504"/>
                </a:moveTo>
                <a:lnTo>
                  <a:pt x="83207" y="645504"/>
                </a:lnTo>
                <a:lnTo>
                  <a:pt x="0" y="645504"/>
                </a:lnTo>
                <a:lnTo>
                  <a:pt x="0" y="639289"/>
                </a:lnTo>
                <a:lnTo>
                  <a:pt x="18591" y="640677"/>
                </a:lnTo>
                <a:lnTo>
                  <a:pt x="136557" y="625618"/>
                </a:lnTo>
                <a:lnTo>
                  <a:pt x="136587" y="625611"/>
                </a:lnTo>
                <a:lnTo>
                  <a:pt x="255882" y="595758"/>
                </a:lnTo>
                <a:lnTo>
                  <a:pt x="292673" y="582584"/>
                </a:lnTo>
                <a:lnTo>
                  <a:pt x="367139" y="553951"/>
                </a:lnTo>
                <a:lnTo>
                  <a:pt x="407082" y="534438"/>
                </a:lnTo>
                <a:lnTo>
                  <a:pt x="468941" y="501015"/>
                </a:lnTo>
                <a:lnTo>
                  <a:pt x="506675" y="476745"/>
                </a:lnTo>
                <a:lnTo>
                  <a:pt x="559951" y="437629"/>
                </a:lnTo>
                <a:lnTo>
                  <a:pt x="593134" y="409815"/>
                </a:lnTo>
                <a:lnTo>
                  <a:pt x="638972" y="364063"/>
                </a:lnTo>
                <a:lnTo>
                  <a:pt x="665855" y="334380"/>
                </a:lnTo>
                <a:lnTo>
                  <a:pt x="683508" y="309596"/>
                </a:lnTo>
                <a:lnTo>
                  <a:pt x="765324" y="161376"/>
                </a:lnTo>
                <a:lnTo>
                  <a:pt x="684636" y="161376"/>
                </a:lnTo>
                <a:lnTo>
                  <a:pt x="873675" y="0"/>
                </a:lnTo>
                <a:lnTo>
                  <a:pt x="1007388" y="161376"/>
                </a:lnTo>
                <a:lnTo>
                  <a:pt x="926700" y="161376"/>
                </a:lnTo>
                <a:cubicBezTo>
                  <a:pt x="915009" y="194928"/>
                  <a:pt x="899912" y="227250"/>
                  <a:pt x="881737" y="258172"/>
                </a:cubicBezTo>
                <a:lnTo>
                  <a:pt x="879555" y="261213"/>
                </a:lnTo>
                <a:lnTo>
                  <a:pt x="878236" y="264005"/>
                </a:lnTo>
                <a:lnTo>
                  <a:pt x="858840" y="290080"/>
                </a:lnTo>
                <a:lnTo>
                  <a:pt x="818309" y="346562"/>
                </a:lnTo>
                <a:lnTo>
                  <a:pt x="812711" y="352093"/>
                </a:lnTo>
                <a:lnTo>
                  <a:pt x="808870" y="357256"/>
                </a:lnTo>
                <a:lnTo>
                  <a:pt x="781178" y="383245"/>
                </a:lnTo>
                <a:lnTo>
                  <a:pt x="738382" y="425524"/>
                </a:lnTo>
                <a:lnTo>
                  <a:pt x="728460" y="432720"/>
                </a:lnTo>
                <a:lnTo>
                  <a:pt x="720914" y="439802"/>
                </a:lnTo>
                <a:lnTo>
                  <a:pt x="687925" y="462119"/>
                </a:lnTo>
                <a:lnTo>
                  <a:pt x="643922" y="494033"/>
                </a:lnTo>
                <a:lnTo>
                  <a:pt x="628978" y="501996"/>
                </a:lnTo>
                <a:lnTo>
                  <a:pt x="616679" y="510316"/>
                </a:lnTo>
                <a:lnTo>
                  <a:pt x="580876" y="527628"/>
                </a:lnTo>
                <a:lnTo>
                  <a:pt x="536895" y="551064"/>
                </a:lnTo>
                <a:lnTo>
                  <a:pt x="516224" y="558889"/>
                </a:lnTo>
                <a:lnTo>
                  <a:pt x="498479" y="567470"/>
                </a:lnTo>
                <a:lnTo>
                  <a:pt x="462330" y="579292"/>
                </a:lnTo>
                <a:lnTo>
                  <a:pt x="419268" y="595594"/>
                </a:lnTo>
                <a:lnTo>
                  <a:pt x="392037" y="602281"/>
                </a:lnTo>
                <a:lnTo>
                  <a:pt x="368625" y="609938"/>
                </a:lnTo>
                <a:lnTo>
                  <a:pt x="334260" y="616469"/>
                </a:lnTo>
                <a:lnTo>
                  <a:pt x="293007" y="626599"/>
                </a:lnTo>
                <a:lnTo>
                  <a:pt x="258448" y="630876"/>
                </a:lnTo>
                <a:lnTo>
                  <a:pt x="229430" y="636391"/>
                </a:lnTo>
                <a:lnTo>
                  <a:pt x="198148" y="638341"/>
                </a:lnTo>
                <a:lnTo>
                  <a:pt x="160079" y="643053"/>
                </a:lnTo>
                <a:lnTo>
                  <a:pt x="123732" y="64297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128" name="Picture 8" descr="https://gimg2.baidu.com/image_search/src=http%3A%2F%2Fwww.downun.com%2Fuploads%2Fimages%2Fallimg%2F160914%2F4-1609141AQ20-L.jpg&amp;refer=http%3A%2F%2Fwww.downun.com&amp;app=2002&amp;size=f9999,10000&amp;q=a80&amp;n=0&amp;g=0n&amp;fmt=jpeg?sec=1616045163&amp;t=55d8b33eade29977575e86dfb024d55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06" r="11248"/>
          <a:stretch>
            <a:fillRect/>
          </a:stretch>
        </p:blipFill>
        <p:spPr bwMode="auto">
          <a:xfrm>
            <a:off x="10229215" y="3053715"/>
            <a:ext cx="1130300" cy="5962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254115" y="1828165"/>
            <a:ext cx="1633855" cy="368300"/>
          </a:xfrm>
          <a:prstGeom prst="rect">
            <a:avLst/>
          </a:prstGeom>
        </p:spPr>
        <p:txBody>
          <a:bodyPr anchor="ctr" anchorCtr="0"/>
          <a:p>
            <a:pPr algn="ctr"/>
            <a:r>
              <a:rPr kumimoji="1" lang="zh-CN" altLang="en-US" dirty="0" smtClean="0">
                <a:solidFill>
                  <a:srgbClr val="AD2B26"/>
                </a:solidFill>
              </a:rPr>
              <a:t>物理机安装</a:t>
            </a:r>
            <a:endParaRPr kumimoji="1" lang="zh-CN" altLang="en-US" dirty="0" smtClean="0">
              <a:solidFill>
                <a:srgbClr val="AD2B26"/>
              </a:solidFill>
            </a:endParaRPr>
          </a:p>
        </p:txBody>
      </p:sp>
      <p:sp>
        <p:nvSpPr>
          <p:cNvPr id="5" name="文本框 4"/>
          <p:cNvSpPr txBox="1"/>
          <p:nvPr/>
        </p:nvSpPr>
        <p:spPr>
          <a:xfrm>
            <a:off x="10059035" y="1828165"/>
            <a:ext cx="1633855" cy="368300"/>
          </a:xfrm>
          <a:prstGeom prst="rect">
            <a:avLst/>
          </a:prstGeom>
        </p:spPr>
        <p:txBody>
          <a:bodyPr anchor="ctr" anchorCtr="0"/>
          <a:p>
            <a:pPr algn="ctr"/>
            <a:r>
              <a:rPr kumimoji="1" lang="zh-CN" altLang="en-US" dirty="0" smtClean="0">
                <a:solidFill>
                  <a:srgbClr val="AD2B26"/>
                </a:solidFill>
              </a:rPr>
              <a:t>虚拟机安装</a:t>
            </a:r>
            <a:endParaRPr kumimoji="1" lang="zh-CN" altLang="en-US" dirty="0" smtClean="0">
              <a:solidFill>
                <a:srgbClr val="AD2B26"/>
              </a:solidFill>
            </a:endParaRPr>
          </a:p>
        </p:txBody>
      </p:sp>
      <p:sp>
        <p:nvSpPr>
          <p:cNvPr id="25" name="文本占位符 1"/>
          <p:cNvSpPr>
            <a:spLocks noGrp="1"/>
          </p:cNvSpPr>
          <p:nvPr/>
        </p:nvSpPr>
        <p:spPr>
          <a:xfrm>
            <a:off x="710565" y="1564640"/>
            <a:ext cx="5380355" cy="503618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系统的安装方式</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物理机安装：直接将操作系统安装到服务器硬件上</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虚拟机安装：通过虚拟机软件安装</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r>
              <a:rPr kumimoji="1" lang="zh-CN" altLang="en-US" b="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虚拟机</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Virtual Machine</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）指通过</a:t>
            </a:r>
            <a:r>
              <a:rPr kumimoji="1" lang="zh-CN" altLang="en-US" b="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软件</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模拟的具有完整硬件系统功能、运行在完全隔离环境中的完整计算机系统。</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0" indent="0">
              <a:buNone/>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常用虚拟机软件</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r>
              <a:rPr kumimoji="1" sz="160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VMWare</a:t>
            </a:r>
            <a:endParaRPr kumimoji="1" lang="en-US" altLang="zh-CN" sz="160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VirtualBox</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VMLite</a:t>
            </a:r>
            <a:r>
              <a:rPr kumimoji="1"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WorkStation</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Qemu</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HopeddotVOS</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文本框 5"/>
          <p:cNvSpPr txBox="1"/>
          <p:nvPr/>
        </p:nvSpPr>
        <p:spPr>
          <a:xfrm>
            <a:off x="6342380" y="4861560"/>
            <a:ext cx="4876800" cy="1097280"/>
          </a:xfrm>
          <a:prstGeom prst="rect">
            <a:avLst/>
          </a:prstGeom>
        </p:spPr>
        <p:txBody>
          <a:bodyPr anchor="ctr" anchorCtr="0"/>
          <a:p>
            <a:pPr algn="ctr"/>
            <a:r>
              <a:rPr kumimoji="1" lang="zh-CN" altLang="en-US" sz="2000" dirty="0" smtClean="0">
                <a:solidFill>
                  <a:srgbClr val="AD2B26"/>
                </a:solidFill>
                <a:latin typeface="阿里巴巴普惠体" panose="00020600040101010101" pitchFamily="18" charset="-122"/>
                <a:ea typeface="阿里巴巴普惠体" panose="00020600040101010101" pitchFamily="18" charset="-122"/>
              </a:rPr>
              <a:t>通过虚拟机软件来模拟计算机硬件</a:t>
            </a:r>
            <a:endParaRPr kumimoji="1" lang="zh-CN" altLang="en-US" sz="2000" dirty="0" smtClean="0">
              <a:solidFill>
                <a:srgbClr val="AD2B26"/>
              </a:solidFill>
              <a:latin typeface="阿里巴巴普惠体" panose="00020600040101010101" pitchFamily="18" charset="-122"/>
              <a:ea typeface="阿里巴巴普惠体" panose="00020600040101010101"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P spid="6" grpId="0"/>
      <p:bldP spid="42"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rgbClr val="595959"/>
                </a:solidFill>
              </a:rPr>
              <a:t>安装方式</a:t>
            </a:r>
            <a:r>
              <a:rPr kumimoji="1" lang="en-US" altLang="zh-CN">
                <a:solidFill>
                  <a:srgbClr val="595959"/>
                </a:solidFill>
              </a:rPr>
              <a:t>-</a:t>
            </a:r>
            <a:r>
              <a:rPr kumimoji="1">
                <a:solidFill>
                  <a:srgbClr val="595959"/>
                </a:solidFill>
              </a:rPr>
              <a:t>安装</a:t>
            </a:r>
            <a:r>
              <a:rPr kumimoji="1" lang="en-US" altLang="zh-CN">
                <a:solidFill>
                  <a:srgbClr val="595959"/>
                </a:solidFill>
              </a:rPr>
              <a:t>VMWare</a:t>
            </a:r>
            <a:endParaRPr kumimoji="1" lang="en-US" altLang="zh-CN">
              <a:solidFill>
                <a:srgbClr val="595959"/>
              </a:solidFill>
            </a:endParaRPr>
          </a:p>
        </p:txBody>
      </p:sp>
      <p:sp>
        <p:nvSpPr>
          <p:cNvPr id="25" name="文本占位符 1"/>
          <p:cNvSpPr>
            <a:spLocks noGrp="1"/>
          </p:cNvSpPr>
          <p:nvPr/>
        </p:nvSpPr>
        <p:spPr>
          <a:xfrm>
            <a:off x="710565" y="1564640"/>
            <a:ext cx="4127500" cy="503618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直接双击运行资料中的</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VMWare</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安装程序，根据提示完成安装即可</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26" name="Picture 2"/>
          <p:cNvPicPr>
            <a:picLocks noChangeAspect="1" noChangeArrowheads="1"/>
          </p:cNvPicPr>
          <p:nvPr/>
        </p:nvPicPr>
        <p:blipFill>
          <a:blip r:embed="rId1" cstate="print"/>
          <a:srcRect/>
          <a:stretch>
            <a:fillRect/>
          </a:stretch>
        </p:blipFill>
        <p:spPr bwMode="auto">
          <a:xfrm>
            <a:off x="5287645" y="1754389"/>
            <a:ext cx="5340985" cy="423476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a:stretch>
            <a:fillRect/>
          </a:stretch>
        </p:blipFill>
        <p:spPr bwMode="auto">
          <a:xfrm>
            <a:off x="710565" y="2752725"/>
            <a:ext cx="4526280" cy="35750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rgbClr val="595959"/>
                </a:solidFill>
              </a:rPr>
              <a:t>安装</a:t>
            </a:r>
            <a:r>
              <a:rPr kumimoji="1" lang="en-US" altLang="zh-CN">
                <a:solidFill>
                  <a:srgbClr val="595959"/>
                </a:solidFill>
              </a:rPr>
              <a:t>CentOS</a:t>
            </a:r>
            <a:r>
              <a:rPr kumimoji="1">
                <a:solidFill>
                  <a:srgbClr val="595959"/>
                </a:solidFill>
              </a:rPr>
              <a:t>镜像</a:t>
            </a:r>
            <a:endParaRPr kumimoji="1">
              <a:solidFill>
                <a:srgbClr val="595959"/>
              </a:solidFill>
            </a:endParaRPr>
          </a:p>
        </p:txBody>
      </p:sp>
      <p:sp>
        <p:nvSpPr>
          <p:cNvPr id="25" name="文本占位符 1"/>
          <p:cNvSpPr>
            <a:spLocks noGrp="1"/>
          </p:cNvSpPr>
          <p:nvPr/>
        </p:nvSpPr>
        <p:spPr>
          <a:xfrm>
            <a:off x="710565" y="1564640"/>
            <a:ext cx="4127500" cy="503618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使用资料中提供的</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CentOS</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镜像文件来完成</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系统的安装</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a:stretch>
            <a:fillRect/>
          </a:stretch>
        </p:blipFill>
        <p:spPr>
          <a:xfrm>
            <a:off x="743585" y="2769235"/>
            <a:ext cx="3044825" cy="306705"/>
          </a:xfrm>
          <a:prstGeom prst="rect">
            <a:avLst/>
          </a:prstGeom>
        </p:spPr>
      </p:pic>
      <p:pic>
        <p:nvPicPr>
          <p:cNvPr id="2050" name="Picture 2"/>
          <p:cNvPicPr>
            <a:picLocks noChangeAspect="1" noChangeArrowheads="1"/>
          </p:cNvPicPr>
          <p:nvPr/>
        </p:nvPicPr>
        <p:blipFill>
          <a:blip r:embed="rId2" cstate="print"/>
          <a:srcRect/>
          <a:stretch>
            <a:fillRect/>
          </a:stretch>
        </p:blipFill>
        <p:spPr bwMode="auto">
          <a:xfrm>
            <a:off x="3893185" y="2538730"/>
            <a:ext cx="7638415" cy="413194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rgbClr val="595959"/>
                </a:solidFill>
              </a:rPr>
              <a:t>网卡设置</a:t>
            </a:r>
            <a:endParaRPr kumimoji="1">
              <a:solidFill>
                <a:srgbClr val="595959"/>
              </a:solidFill>
            </a:endParaRPr>
          </a:p>
        </p:txBody>
      </p:sp>
      <p:sp>
        <p:nvSpPr>
          <p:cNvPr id="25" name="文本占位符 1"/>
          <p:cNvSpPr>
            <a:spLocks noGrp="1"/>
          </p:cNvSpPr>
          <p:nvPr/>
        </p:nvSpPr>
        <p:spPr>
          <a:xfrm>
            <a:off x="710565" y="1564640"/>
            <a:ext cx="7717790" cy="503618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None/>
            </a:pPr>
            <a:r>
              <a:rPr lang="zh-CN" altLang="en-US">
                <a:solidFill>
                  <a:srgbClr val="2626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由于启动服务器时未加载网卡，导致</a:t>
            </a:r>
            <a:r>
              <a:rPr>
                <a:solidFill>
                  <a:srgbClr val="2626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IP</a:t>
            </a:r>
            <a:r>
              <a:rPr lang="zh-CN" altLang="en-US">
                <a:solidFill>
                  <a:srgbClr val="2626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地址初始化失败</a:t>
            </a:r>
            <a:endParaRPr lang="zh-CN" altLang="en-US">
              <a:solidFill>
                <a:srgbClr val="2626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4" name="图片 13"/>
          <p:cNvPicPr>
            <a:picLocks noChangeAspect="1"/>
          </p:cNvPicPr>
          <p:nvPr/>
        </p:nvPicPr>
        <p:blipFill>
          <a:blip r:embed="rId1"/>
          <a:stretch>
            <a:fillRect/>
          </a:stretch>
        </p:blipFill>
        <p:spPr>
          <a:xfrm>
            <a:off x="799465" y="2164080"/>
            <a:ext cx="10936605" cy="3251835"/>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175781" y="4728003"/>
            <a:ext cx="8119469" cy="398780"/>
          </a:xfrm>
          <a:prstGeom prst="rect">
            <a:avLst/>
          </a:prstGeom>
          <a:noFill/>
        </p:spPr>
        <p:txBody>
          <a:bodyPr wrap="square" rtlCol="0">
            <a:spAutoFit/>
          </a:bodyPr>
          <a:lstStyle/>
          <a:p>
            <a:r>
              <a:rPr lang="en-US" altLang="zh-CN" sz="2000">
                <a:latin typeface="阿里巴巴普惠体" panose="00020600040101010101" pitchFamily="18" charset="-122"/>
                <a:ea typeface="阿里巴巴普惠体" panose="00020600040101010101" pitchFamily="18" charset="-122"/>
              </a:rPr>
              <a:t>Linux</a:t>
            </a:r>
            <a:r>
              <a:rPr lang="zh-CN" altLang="en-US" sz="2000">
                <a:latin typeface="Alibaba PuHuiTi R"/>
                <a:ea typeface="Alibaba PuHuiTi R"/>
              </a:rPr>
              <a:t>是一套免费使用和自由传播的</a:t>
            </a:r>
            <a:r>
              <a:rPr lang="zh-CN" altLang="en-US" sz="2000">
                <a:solidFill>
                  <a:srgbClr val="FF0000"/>
                </a:solidFill>
                <a:latin typeface="Alibaba PuHuiTi R"/>
                <a:ea typeface="Alibaba PuHuiTi R"/>
              </a:rPr>
              <a:t>操作系统</a:t>
            </a:r>
            <a:endParaRPr lang="zh-CN" altLang="en-US" sz="2000">
              <a:latin typeface="Alibaba PuHuiTi R"/>
              <a:ea typeface="Alibaba PuHuiTi R"/>
            </a:endParaRPr>
          </a:p>
        </p:txBody>
      </p:sp>
      <p:sp>
        <p:nvSpPr>
          <p:cNvPr id="15" name="文本框 14"/>
          <p:cNvSpPr txBox="1"/>
          <p:nvPr/>
        </p:nvSpPr>
        <p:spPr>
          <a:xfrm>
            <a:off x="-468137" y="378357"/>
            <a:ext cx="2996367" cy="369332"/>
          </a:xfrm>
          <a:prstGeom prst="rect">
            <a:avLst/>
          </a:prstGeom>
        </p:spPr>
        <p:txBody>
          <a:bodyPr wrap="square" rtlCol="0" anchor="ctr" anchorCtr="0">
            <a:spAutoFit/>
          </a:bodyPr>
          <a:lstStyle/>
          <a:p>
            <a:pPr algn="ctr"/>
            <a:r>
              <a:rPr kumimoji="1" lang="zh-CN" altLang="en-US">
                <a:solidFill>
                  <a:srgbClr val="AD2B26"/>
                </a:solidFill>
                <a:ea typeface="Alibaba PuHuiTi R"/>
              </a:rPr>
              <a:t>什么是</a:t>
            </a:r>
            <a:r>
              <a:rPr kumimoji="1" lang="en-US" altLang="zh-CN">
                <a:solidFill>
                  <a:srgbClr val="AD2B26"/>
                </a:solidFill>
                <a:ea typeface="Alibaba PuHuiTi R"/>
              </a:rPr>
              <a:t>Linux</a:t>
            </a:r>
            <a:r>
              <a:rPr kumimoji="1" lang="zh-CN" altLang="en-US">
                <a:solidFill>
                  <a:srgbClr val="AD2B26"/>
                </a:solidFill>
                <a:ea typeface="Alibaba PuHuiTi R"/>
              </a:rPr>
              <a:t>？</a:t>
            </a:r>
            <a:endParaRPr kumimoji="1" lang="zh-CN" altLang="en-US" dirty="0">
              <a:solidFill>
                <a:srgbClr val="AD2B26"/>
              </a:solidFill>
              <a:ea typeface="Alibaba PuHuiTi R"/>
            </a:endParaRPr>
          </a:p>
        </p:txBody>
      </p:sp>
      <p:pic>
        <p:nvPicPr>
          <p:cNvPr id="16" name="Picture 4" descr="https://gimg2.baidu.com/image_search/src=http%3A%2F%2Fp.ananas.chaoxing.com%2Fstar3%2Forigin%2F31c9e577f0350a1d25b2fd3b46fdff80.jpg&amp;refer=http%3A%2F%2Fp.ananas.chaoxing.com&amp;app=2002&amp;size=f9999,10000&amp;q=a80&amp;n=0&amp;g=0n&amp;fmt=jpeg?sec=1616041213&amp;t=8501c251f37f32bb5818de69c9f034f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922" t="18927" r="11928" b="19534"/>
          <a:stretch>
            <a:fillRect/>
          </a:stretch>
        </p:blipFill>
        <p:spPr bwMode="auto">
          <a:xfrm>
            <a:off x="3869055" y="2070100"/>
            <a:ext cx="3709670" cy="1570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rgbClr val="595959"/>
                </a:solidFill>
              </a:rPr>
              <a:t>网卡设置</a:t>
            </a:r>
            <a:endParaRPr kumimoji="1">
              <a:solidFill>
                <a:srgbClr val="595959"/>
              </a:solidFill>
            </a:endParaRPr>
          </a:p>
        </p:txBody>
      </p:sp>
      <p:sp>
        <p:nvSpPr>
          <p:cNvPr id="25" name="文本占位符 1"/>
          <p:cNvSpPr>
            <a:spLocks noGrp="1"/>
          </p:cNvSpPr>
          <p:nvPr/>
        </p:nvSpPr>
        <p:spPr>
          <a:xfrm>
            <a:off x="710565" y="1564640"/>
            <a:ext cx="7717790" cy="503618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None/>
            </a:pPr>
            <a:r>
              <a:rPr lang="zh-CN" altLang="en-US">
                <a:latin typeface="阿里巴巴普惠体" panose="00020600040101010101" pitchFamily="18" charset="-122"/>
                <a:ea typeface="阿里巴巴普惠体" panose="00020600040101010101" pitchFamily="18" charset="-122"/>
                <a:sym typeface="+mn-ea"/>
              </a:rPr>
              <a:t>修改网络初始化配置，设定网卡在系统启动时初始化</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835314" y="2206260"/>
            <a:ext cx="10225116" cy="1708160"/>
          </a:xfrm>
          <a:prstGeom prst="rect">
            <a:avLst/>
          </a:prstGeom>
          <a:solidFill>
            <a:srgbClr val="FFFFE4"/>
          </a:solidFill>
          <a:ln w="3175">
            <a:solidFill>
              <a:srgbClr val="919191"/>
            </a:solidFill>
          </a:ln>
        </p:spPr>
        <p:txBody>
          <a:bodyPr wrap="square">
            <a:spAutoFit/>
          </a:bodyPr>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cd /		</a:t>
            </a:r>
            <a:r>
              <a:rPr lang="zh-CN" altLang="en-US" sz="1400">
                <a:solidFill>
                  <a:srgbClr val="000000"/>
                </a:solidFill>
                <a:latin typeface="Consolas" panose="020B0609020204030204" pitchFamily="49" charset="0"/>
                <a:ea typeface="Alibaba PuHuiTi R"/>
                <a:cs typeface="Courier New" panose="02070309020205020404" pitchFamily="49" charset="0"/>
              </a:rPr>
              <a:t>进入根目录</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cd </a:t>
            </a:r>
            <a:r>
              <a:rPr lang="en-US" altLang="zh-CN" sz="1400" err="1">
                <a:solidFill>
                  <a:srgbClr val="000000"/>
                </a:solidFill>
                <a:latin typeface="Consolas" panose="020B0609020204030204" pitchFamily="49" charset="0"/>
                <a:ea typeface="Alibaba PuHuiTi R"/>
                <a:cs typeface="Courier New" panose="02070309020205020404" pitchFamily="49" charset="0"/>
              </a:rPr>
              <a:t>etc</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进入</a:t>
            </a:r>
            <a:r>
              <a:rPr lang="en-US" altLang="zh-CN" sz="1400" err="1">
                <a:solidFill>
                  <a:srgbClr val="000000"/>
                </a:solidFill>
                <a:latin typeface="Consolas" panose="020B0609020204030204" pitchFamily="49" charset="0"/>
                <a:ea typeface="Alibaba PuHuiTi R"/>
                <a:cs typeface="Courier New" panose="02070309020205020404" pitchFamily="49" charset="0"/>
              </a:rPr>
              <a:t>etc</a:t>
            </a:r>
            <a:r>
              <a:rPr lang="zh-CN" altLang="en-US" sz="1400">
                <a:solidFill>
                  <a:srgbClr val="000000"/>
                </a:solidFill>
                <a:latin typeface="Consolas" panose="020B0609020204030204" pitchFamily="49" charset="0"/>
                <a:ea typeface="Alibaba PuHuiTi R"/>
                <a:cs typeface="Courier New" panose="02070309020205020404" pitchFamily="49" charset="0"/>
              </a:rPr>
              <a:t>目录</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cd </a:t>
            </a:r>
            <a:r>
              <a:rPr lang="en-US" altLang="zh-CN" sz="1400" err="1">
                <a:solidFill>
                  <a:srgbClr val="000000"/>
                </a:solidFill>
                <a:latin typeface="Consolas" panose="020B0609020204030204" pitchFamily="49" charset="0"/>
                <a:ea typeface="Alibaba PuHuiTi R"/>
                <a:cs typeface="Courier New" panose="02070309020205020404" pitchFamily="49" charset="0"/>
              </a:rPr>
              <a:t>sysconfig</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进入</a:t>
            </a:r>
            <a:r>
              <a:rPr lang="en-US" altLang="zh-CN" sz="1400" err="1">
                <a:solidFill>
                  <a:srgbClr val="000000"/>
                </a:solidFill>
                <a:latin typeface="Consolas" panose="020B0609020204030204" pitchFamily="49" charset="0"/>
                <a:ea typeface="Alibaba PuHuiTi R"/>
                <a:cs typeface="Courier New" panose="02070309020205020404" pitchFamily="49" charset="0"/>
              </a:rPr>
              <a:t>sysconfig</a:t>
            </a:r>
            <a:r>
              <a:rPr lang="zh-CN" altLang="en-US" sz="1400">
                <a:solidFill>
                  <a:srgbClr val="000000"/>
                </a:solidFill>
                <a:latin typeface="Consolas" panose="020B0609020204030204" pitchFamily="49" charset="0"/>
                <a:ea typeface="Alibaba PuHuiTi R"/>
                <a:cs typeface="Courier New" panose="02070309020205020404" pitchFamily="49" charset="0"/>
              </a:rPr>
              <a:t>目录</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cd network-scripts	</a:t>
            </a:r>
            <a:r>
              <a:rPr lang="zh-CN" altLang="en-US" sz="1400">
                <a:solidFill>
                  <a:srgbClr val="000000"/>
                </a:solidFill>
                <a:latin typeface="Consolas" panose="020B0609020204030204" pitchFamily="49" charset="0"/>
                <a:ea typeface="Alibaba PuHuiTi R"/>
                <a:cs typeface="Courier New" panose="02070309020205020404" pitchFamily="49" charset="0"/>
              </a:rPr>
              <a:t>进入</a:t>
            </a:r>
            <a:r>
              <a:rPr lang="en-US" altLang="zh-CN" sz="1400">
                <a:solidFill>
                  <a:srgbClr val="000000"/>
                </a:solidFill>
                <a:latin typeface="Consolas" panose="020B0609020204030204" pitchFamily="49" charset="0"/>
                <a:ea typeface="Alibaba PuHuiTi R"/>
                <a:cs typeface="Courier New" panose="02070309020205020404" pitchFamily="49" charset="0"/>
              </a:rPr>
              <a:t>network-scripts</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vi ifcfg-</a:t>
            </a:r>
            <a:r>
              <a:rPr lang="en-US" altLang="zh-CN" sz="1400" b="1">
                <a:solidFill>
                  <a:srgbClr val="AD2B26"/>
                </a:solidFill>
                <a:latin typeface="Consolas" panose="020B0609020204030204" pitchFamily="49" charset="0"/>
                <a:ea typeface="Alibaba PuHuiTi R"/>
                <a:cs typeface="Courier New" panose="02070309020205020404" pitchFamily="49" charset="0"/>
              </a:rPr>
              <a:t>ens33</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编辑</a:t>
            </a:r>
            <a:r>
              <a:rPr lang="en-US" altLang="zh-CN" sz="1400">
                <a:solidFill>
                  <a:srgbClr val="000000"/>
                </a:solidFill>
                <a:latin typeface="Consolas" panose="020B0609020204030204" pitchFamily="49" charset="0"/>
                <a:ea typeface="Alibaba PuHuiTi R"/>
                <a:cs typeface="Courier New" panose="02070309020205020404" pitchFamily="49" charset="0"/>
              </a:rPr>
              <a:t>ifcfg-ens33</a:t>
            </a:r>
            <a:r>
              <a:rPr lang="zh-CN" altLang="en-US" sz="1400">
                <a:solidFill>
                  <a:srgbClr val="000000"/>
                </a:solidFill>
                <a:latin typeface="Consolas" panose="020B0609020204030204" pitchFamily="49" charset="0"/>
                <a:ea typeface="Alibaba PuHuiTi R"/>
                <a:cs typeface="Courier New" panose="02070309020205020404" pitchFamily="49" charset="0"/>
              </a:rPr>
              <a:t>文件</a:t>
            </a:r>
            <a:endParaRPr lang="en-US" altLang="zh-CN" sz="1400">
              <a:latin typeface="Consolas" panose="020B0609020204030204" pitchFamily="49" charset="0"/>
              <a:ea typeface="Alibaba PuHuiTi R"/>
              <a:cs typeface="Courier New" panose="02070309020205020404" pitchFamily="49" charset="0"/>
            </a:endParaRPr>
          </a:p>
        </p:txBody>
      </p:sp>
      <p:sp>
        <p:nvSpPr>
          <p:cNvPr id="15" name="TextBox 3"/>
          <p:cNvSpPr txBox="1"/>
          <p:nvPr/>
        </p:nvSpPr>
        <p:spPr>
          <a:xfrm>
            <a:off x="6722844" y="2489482"/>
            <a:ext cx="4146451" cy="1061829"/>
          </a:xfrm>
          <a:prstGeom prst="rect">
            <a:avLst/>
          </a:prstGeom>
          <a:solidFill>
            <a:srgbClr val="FFFFE4"/>
          </a:solidFill>
          <a:ln w="3175">
            <a:solidFill>
              <a:srgbClr val="919191"/>
            </a:solidFill>
          </a:ln>
        </p:spPr>
        <p:txBody>
          <a:bodyPr wrap="square">
            <a:spAutoFit/>
          </a:bodyPr>
          <a:p>
            <a:pPr>
              <a:lnSpc>
                <a:spcPct val="150000"/>
              </a:lnSpc>
            </a:pPr>
            <a:r>
              <a:rPr lang="en-US" altLang="zh-CN" sz="1400" err="1">
                <a:solidFill>
                  <a:srgbClr val="000000"/>
                </a:solidFill>
                <a:latin typeface="Consolas" panose="020B0609020204030204" pitchFamily="49" charset="0"/>
                <a:ea typeface="Alibaba PuHuiTi R"/>
                <a:cs typeface="Courier New" panose="02070309020205020404" pitchFamily="49" charset="0"/>
              </a:rPr>
              <a:t>i</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进入编辑状态</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a:p>
            <a:pPr>
              <a:lnSpc>
                <a:spcPct val="150000"/>
              </a:lnSpc>
            </a:pPr>
            <a:r>
              <a:rPr lang="zh-CN" altLang="en-US" sz="1400">
                <a:solidFill>
                  <a:srgbClr val="000000"/>
                </a:solidFill>
                <a:latin typeface="Consolas" panose="020B0609020204030204" pitchFamily="49" charset="0"/>
                <a:ea typeface="Alibaba PuHuiTi R"/>
                <a:cs typeface="Courier New" panose="02070309020205020404" pitchFamily="49" charset="0"/>
              </a:rPr>
              <a:t>光标</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移动光标</a:t>
            </a:r>
            <a:endParaRPr lang="en-US" altLang="zh-CN" sz="1400">
              <a:latin typeface="Consolas" panose="020B0609020204030204" pitchFamily="49" charset="0"/>
              <a:ea typeface="Alibaba PuHuiTi R"/>
              <a:cs typeface="Courier New" panose="02070309020205020404" pitchFamily="49" charset="0"/>
            </a:endParaRPr>
          </a:p>
          <a:p>
            <a:pPr lvl="0">
              <a:lnSpc>
                <a:spcPct val="150000"/>
              </a:lnSpc>
            </a:pPr>
            <a:r>
              <a:rPr lang="en-US" altLang="zh-CN" sz="1400">
                <a:solidFill>
                  <a:srgbClr val="000000"/>
                </a:solidFill>
                <a:latin typeface="Consolas" panose="020B0609020204030204" pitchFamily="49" charset="0"/>
                <a:ea typeface="Alibaba PuHuiTi R"/>
                <a:cs typeface="Courier New" panose="02070309020205020404" pitchFamily="49" charset="0"/>
              </a:rPr>
              <a:t>&lt;ESC&gt; </a:t>
            </a:r>
            <a:r>
              <a:rPr lang="zh-CN" altLang="en-US" sz="1400">
                <a:solidFill>
                  <a:srgbClr val="000000"/>
                </a:solidFill>
                <a:latin typeface="Consolas" panose="020B0609020204030204" pitchFamily="49" charset="0"/>
                <a:ea typeface="Alibaba PuHuiTi R"/>
                <a:cs typeface="Courier New" panose="02070309020205020404" pitchFamily="49" charset="0"/>
              </a:rPr>
              <a:t>→ </a:t>
            </a:r>
            <a:r>
              <a:rPr lang="en-US" altLang="zh-CN" sz="1400">
                <a:solidFill>
                  <a:srgbClr val="000000"/>
                </a:solidFill>
                <a:latin typeface="Consolas" panose="020B0609020204030204" pitchFamily="49" charset="0"/>
                <a:ea typeface="Alibaba PuHuiTi R"/>
                <a:cs typeface="Courier New" panose="02070309020205020404" pitchFamily="49" charset="0"/>
              </a:rPr>
              <a:t>:</a:t>
            </a:r>
            <a:r>
              <a:rPr lang="en-US" altLang="zh-CN" sz="1400" err="1">
                <a:solidFill>
                  <a:srgbClr val="000000"/>
                </a:solidFill>
                <a:latin typeface="Consolas" panose="020B0609020204030204" pitchFamily="49" charset="0"/>
                <a:ea typeface="Alibaba PuHuiTi R"/>
                <a:cs typeface="Courier New" panose="02070309020205020404" pitchFamily="49" charset="0"/>
              </a:rPr>
              <a:t>wq</a:t>
            </a:r>
            <a:r>
              <a:rPr lang="en-US" altLang="zh-CN" sz="1400">
                <a:solidFill>
                  <a:srgbClr val="000000"/>
                </a:solidFill>
                <a:latin typeface="Consolas" panose="020B0609020204030204" pitchFamily="49" charset="0"/>
                <a:ea typeface="Alibaba PuHuiTi R"/>
                <a:cs typeface="Courier New" panose="02070309020205020404" pitchFamily="49" charset="0"/>
              </a:rPr>
              <a:t> </a:t>
            </a:r>
            <a:r>
              <a:rPr lang="zh-CN" altLang="en-US" sz="1400">
                <a:solidFill>
                  <a:srgbClr val="000000"/>
                </a:solidFill>
                <a:latin typeface="Consolas" panose="020B0609020204030204" pitchFamily="49" charset="0"/>
                <a:ea typeface="Alibaba PuHuiTi R"/>
                <a:cs typeface="Courier New" panose="02070309020205020404" pitchFamily="49" charset="0"/>
              </a:rPr>
              <a:t>→ </a:t>
            </a:r>
            <a:r>
              <a:rPr lang="en-US" altLang="zh-CN" sz="1400">
                <a:solidFill>
                  <a:srgbClr val="000000"/>
                </a:solidFill>
                <a:latin typeface="Consolas" panose="020B0609020204030204" pitchFamily="49" charset="0"/>
                <a:ea typeface="Alibaba PuHuiTi R"/>
                <a:cs typeface="Courier New" panose="02070309020205020404" pitchFamily="49" charset="0"/>
              </a:rPr>
              <a:t>&lt;ENTER&gt;	</a:t>
            </a:r>
            <a:r>
              <a:rPr lang="zh-CN" altLang="en-US" sz="1400">
                <a:solidFill>
                  <a:srgbClr val="000000"/>
                </a:solidFill>
                <a:latin typeface="Consolas" panose="020B0609020204030204" pitchFamily="49" charset="0"/>
                <a:ea typeface="Alibaba PuHuiTi R"/>
                <a:cs typeface="Courier New" panose="02070309020205020404" pitchFamily="49" charset="0"/>
              </a:rPr>
              <a:t>保存退出</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p:txBody>
      </p:sp>
      <p:pic>
        <p:nvPicPr>
          <p:cNvPr id="2" name="图片 1"/>
          <p:cNvPicPr>
            <a:picLocks noChangeAspect="1"/>
          </p:cNvPicPr>
          <p:nvPr/>
        </p:nvPicPr>
        <p:blipFill rotWithShape="1">
          <a:blip r:embed="rId1" cstate="print"/>
          <a:srcRect r="56965" b="59775"/>
          <a:stretch>
            <a:fillRect/>
          </a:stretch>
        </p:blipFill>
        <p:spPr>
          <a:xfrm>
            <a:off x="835025" y="3997960"/>
            <a:ext cx="3793490" cy="2659380"/>
          </a:xfrm>
          <a:prstGeom prst="rect">
            <a:avLst/>
          </a:prstGeom>
        </p:spPr>
      </p:pic>
      <p:grpSp>
        <p:nvGrpSpPr>
          <p:cNvPr id="8" name="组合 7"/>
          <p:cNvGrpSpPr/>
          <p:nvPr/>
        </p:nvGrpSpPr>
        <p:grpSpPr>
          <a:xfrm>
            <a:off x="5600065" y="3997960"/>
            <a:ext cx="3676015" cy="2658745"/>
            <a:chOff x="1184564" y="4278922"/>
            <a:chExt cx="3259617" cy="2298859"/>
          </a:xfrm>
        </p:grpSpPr>
        <p:pic>
          <p:nvPicPr>
            <p:cNvPr id="5" name="图片 4"/>
            <p:cNvPicPr>
              <a:picLocks noChangeAspect="1"/>
            </p:cNvPicPr>
            <p:nvPr/>
          </p:nvPicPr>
          <p:blipFill rotWithShape="1">
            <a:blip r:embed="rId2" cstate="print"/>
            <a:srcRect r="57223" b="59775"/>
            <a:stretch>
              <a:fillRect/>
            </a:stretch>
          </p:blipFill>
          <p:spPr>
            <a:xfrm>
              <a:off x="1184564" y="4278922"/>
              <a:ext cx="3259617" cy="2298859"/>
            </a:xfrm>
            <a:prstGeom prst="rect">
              <a:avLst/>
            </a:prstGeom>
          </p:spPr>
        </p:pic>
        <p:pic>
          <p:nvPicPr>
            <p:cNvPr id="6" name="图片 5"/>
            <p:cNvPicPr>
              <a:picLocks noChangeAspect="1"/>
            </p:cNvPicPr>
            <p:nvPr/>
          </p:nvPicPr>
          <p:blipFill>
            <a:blip r:embed="rId3" cstate="print"/>
            <a:stretch>
              <a:fillRect/>
            </a:stretch>
          </p:blipFill>
          <p:spPr>
            <a:xfrm>
              <a:off x="1237615" y="4408805"/>
              <a:ext cx="247650" cy="38100"/>
            </a:xfrm>
            <a:prstGeom prst="rect">
              <a:avLst/>
            </a:prstGeom>
          </p:spPr>
        </p:pic>
      </p:grpSp>
      <p:sp>
        <p:nvSpPr>
          <p:cNvPr id="7" name="矩形 6"/>
          <p:cNvSpPr/>
          <p:nvPr/>
        </p:nvSpPr>
        <p:spPr>
          <a:xfrm>
            <a:off x="828675" y="6462395"/>
            <a:ext cx="859155" cy="1701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 name="矩形 9"/>
          <p:cNvSpPr/>
          <p:nvPr/>
        </p:nvSpPr>
        <p:spPr>
          <a:xfrm>
            <a:off x="5583555" y="6462395"/>
            <a:ext cx="926465" cy="1701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rgbClr val="595959"/>
                </a:solidFill>
              </a:rPr>
              <a:t>安装</a:t>
            </a:r>
            <a:r>
              <a:rPr kumimoji="1" lang="en-US" altLang="zh-CN">
                <a:solidFill>
                  <a:srgbClr val="595959"/>
                </a:solidFill>
              </a:rPr>
              <a:t>SSH</a:t>
            </a:r>
            <a:r>
              <a:rPr kumimoji="1">
                <a:solidFill>
                  <a:srgbClr val="595959"/>
                </a:solidFill>
              </a:rPr>
              <a:t>连接工具</a:t>
            </a:r>
            <a:endParaRPr kumimoji="1">
              <a:solidFill>
                <a:srgbClr val="595959"/>
              </a:solidFill>
            </a:endParaRPr>
          </a:p>
        </p:txBody>
      </p:sp>
      <p:sp>
        <p:nvSpPr>
          <p:cNvPr id="25" name="文本占位符 1"/>
          <p:cNvSpPr>
            <a:spLocks noGrp="1"/>
          </p:cNvSpPr>
          <p:nvPr/>
        </p:nvSpPr>
        <p:spPr>
          <a:xfrm>
            <a:off x="710565" y="1564640"/>
            <a:ext cx="7640955" cy="4671060"/>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None/>
            </a:pPr>
            <a:r>
              <a:rPr kumimoji="1"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SSH</a:t>
            </a:r>
            <a:r>
              <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Secure Shell</a:t>
            </a:r>
            <a:r>
              <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），建立在应用层基础上的安全协议</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r>
              <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常用的</a:t>
            </a:r>
            <a:r>
              <a:rPr kumimoji="1"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SSH</a:t>
            </a:r>
            <a:r>
              <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连接工具</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putty</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secureCRT</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sz="1600" err="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xshell</a:t>
            </a:r>
            <a:endParaRPr kumimoji="1" lang="en-US" altLang="zh-CN"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kumimoji="1" sz="1600" err="1">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finalshell</a:t>
            </a:r>
            <a:endParaRPr kumimoji="1" sz="1600" err="1">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360680" lvl="1" indent="0">
              <a:buNone/>
            </a:pPr>
            <a:endParaRPr kumimoji="1" lang="en-US" altLang="zh-CN" sz="1600" err="1">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360680" lvl="1" indent="0">
              <a:buNone/>
            </a:pPr>
            <a:r>
              <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通过SSH连接工具就可以实现从本地连接到远程的Linux服务器</a:t>
            </a:r>
            <a:endParaRPr kumimoji="1" lang="zh-CN" altLang="en-US" sz="16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None/>
            </a:pP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4" name="图片 13"/>
          <p:cNvPicPr>
            <a:picLocks noChangeAspect="1"/>
          </p:cNvPicPr>
          <p:nvPr/>
        </p:nvPicPr>
        <p:blipFill>
          <a:blip r:embed="rId1"/>
          <a:stretch>
            <a:fillRect/>
          </a:stretch>
        </p:blipFill>
        <p:spPr>
          <a:xfrm>
            <a:off x="4942840" y="5085080"/>
            <a:ext cx="1964690" cy="1206500"/>
          </a:xfrm>
          <a:prstGeom prst="rect">
            <a:avLst/>
          </a:prstGeom>
        </p:spPr>
      </p:pic>
      <p:cxnSp>
        <p:nvCxnSpPr>
          <p:cNvPr id="16" name="直接箭头连接符 15"/>
          <p:cNvCxnSpPr/>
          <p:nvPr/>
        </p:nvCxnSpPr>
        <p:spPr>
          <a:xfrm>
            <a:off x="3169285" y="5685790"/>
            <a:ext cx="1734185" cy="11430"/>
          </a:xfrm>
          <a:prstGeom prst="straightConnector1">
            <a:avLst/>
          </a:prstGeom>
          <a:ln w="25400">
            <a:solidFill>
              <a:srgbClr val="AD2B26"/>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2"/>
          <a:stretch>
            <a:fillRect/>
          </a:stretch>
        </p:blipFill>
        <p:spPr>
          <a:xfrm>
            <a:off x="1170940" y="5085715"/>
            <a:ext cx="1973580" cy="1205865"/>
          </a:xfrm>
          <a:prstGeom prst="rect">
            <a:avLst/>
          </a:prstGeom>
        </p:spPr>
      </p:pic>
      <p:sp>
        <p:nvSpPr>
          <p:cNvPr id="21" name="文本框 20"/>
          <p:cNvSpPr txBox="1"/>
          <p:nvPr/>
        </p:nvSpPr>
        <p:spPr>
          <a:xfrm>
            <a:off x="3334385" y="5221605"/>
            <a:ext cx="1403985" cy="621030"/>
          </a:xfrm>
          <a:prstGeom prst="rect">
            <a:avLst/>
          </a:prstGeom>
        </p:spPr>
        <p:txBody>
          <a:bodyPr anchor="ctr" anchorCtr="0"/>
          <a:p>
            <a:pPr algn="ct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SSH连接</a:t>
            </a:r>
            <a:endParaRPr kumimoji="1" lang="zh-CN" altLang="en-US" dirty="0" smtClean="0">
              <a:solidFill>
                <a:srgbClr val="AD2B26"/>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rgbClr val="595959"/>
                </a:solidFill>
              </a:rPr>
              <a:t>安装</a:t>
            </a:r>
            <a:r>
              <a:rPr kumimoji="1" lang="en-US" altLang="zh-CN">
                <a:solidFill>
                  <a:srgbClr val="595959"/>
                </a:solidFill>
              </a:rPr>
              <a:t>SSH</a:t>
            </a:r>
            <a:r>
              <a:rPr kumimoji="1">
                <a:solidFill>
                  <a:srgbClr val="595959"/>
                </a:solidFill>
              </a:rPr>
              <a:t>连接工具</a:t>
            </a:r>
            <a:endParaRPr kumimoji="1">
              <a:solidFill>
                <a:srgbClr val="595959"/>
              </a:solidFill>
            </a:endParaRPr>
          </a:p>
        </p:txBody>
      </p:sp>
      <p:sp>
        <p:nvSpPr>
          <p:cNvPr id="25" name="文本占位符 1"/>
          <p:cNvSpPr>
            <a:spLocks noGrp="1"/>
          </p:cNvSpPr>
          <p:nvPr/>
        </p:nvSpPr>
        <p:spPr>
          <a:xfrm>
            <a:off x="710565" y="1564640"/>
            <a:ext cx="7640955" cy="1421130"/>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None/>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直接双击运行</a:t>
            </a: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FinalShell</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的安装程序完成安装即可</a:t>
            </a:r>
            <a:endPar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a:stretch>
            <a:fillRect/>
          </a:stretch>
        </p:blipFill>
        <p:spPr>
          <a:xfrm>
            <a:off x="751840" y="2267585"/>
            <a:ext cx="2091690" cy="306705"/>
          </a:xfrm>
          <a:prstGeom prst="rect">
            <a:avLst/>
          </a:prstGeom>
        </p:spPr>
      </p:pic>
      <p:pic>
        <p:nvPicPr>
          <p:cNvPr id="5" name="图片 4"/>
          <p:cNvPicPr>
            <a:picLocks noChangeAspect="1"/>
          </p:cNvPicPr>
          <p:nvPr/>
        </p:nvPicPr>
        <p:blipFill>
          <a:blip r:embed="rId2"/>
          <a:stretch>
            <a:fillRect/>
          </a:stretch>
        </p:blipFill>
        <p:spPr>
          <a:xfrm>
            <a:off x="3711575" y="2352040"/>
            <a:ext cx="5065395" cy="365887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rgbClr val="595959"/>
                </a:solidFill>
                <a:sym typeface="+mn-ea"/>
              </a:rPr>
              <a:t>使用</a:t>
            </a:r>
            <a:r>
              <a:rPr kumimoji="1" lang="en-US" altLang="zh-CN">
                <a:solidFill>
                  <a:srgbClr val="595959"/>
                </a:solidFill>
                <a:sym typeface="+mn-ea"/>
              </a:rPr>
              <a:t>FinalShell</a:t>
            </a:r>
            <a:r>
              <a:rPr kumimoji="1">
                <a:solidFill>
                  <a:srgbClr val="595959"/>
                </a:solidFill>
                <a:sym typeface="+mn-ea"/>
              </a:rPr>
              <a:t>连接到</a:t>
            </a:r>
            <a:r>
              <a:rPr kumimoji="1" lang="en-US" altLang="zh-CN">
                <a:solidFill>
                  <a:srgbClr val="595959"/>
                </a:solidFill>
                <a:sym typeface="+mn-ea"/>
              </a:rPr>
              <a:t>Linux</a:t>
            </a:r>
            <a:endParaRPr kumimoji="1" lang="en-US" altLang="zh-CN">
              <a:solidFill>
                <a:srgbClr val="595959"/>
              </a:solidFill>
              <a:sym typeface="+mn-ea"/>
            </a:endParaRPr>
          </a:p>
        </p:txBody>
      </p:sp>
      <p:pic>
        <p:nvPicPr>
          <p:cNvPr id="2" name="图片 1"/>
          <p:cNvPicPr>
            <a:picLocks noChangeAspect="1"/>
          </p:cNvPicPr>
          <p:nvPr/>
        </p:nvPicPr>
        <p:blipFill>
          <a:blip r:embed="rId1" cstate="print"/>
          <a:stretch>
            <a:fillRect/>
          </a:stretch>
        </p:blipFill>
        <p:spPr>
          <a:xfrm>
            <a:off x="1713704" y="1646133"/>
            <a:ext cx="8743950" cy="4848225"/>
          </a:xfrm>
          <a:prstGeom prst="rect">
            <a:avLst/>
          </a:prstGeom>
        </p:spPr>
      </p:pic>
      <p:pic>
        <p:nvPicPr>
          <p:cNvPr id="5" name="图片 4"/>
          <p:cNvPicPr>
            <a:picLocks noChangeAspect="1"/>
          </p:cNvPicPr>
          <p:nvPr/>
        </p:nvPicPr>
        <p:blipFill>
          <a:blip r:embed="rId2" cstate="print"/>
          <a:stretch>
            <a:fillRect/>
          </a:stretch>
        </p:blipFill>
        <p:spPr>
          <a:xfrm>
            <a:off x="3138180" y="2235916"/>
            <a:ext cx="6505575" cy="2838450"/>
          </a:xfrm>
          <a:prstGeom prst="rect">
            <a:avLst/>
          </a:prstGeom>
        </p:spPr>
      </p:pic>
      <p:pic>
        <p:nvPicPr>
          <p:cNvPr id="8" name="图片 7"/>
          <p:cNvPicPr>
            <a:picLocks noChangeAspect="1"/>
          </p:cNvPicPr>
          <p:nvPr/>
        </p:nvPicPr>
        <p:blipFill>
          <a:blip r:embed="rId3" cstate="print"/>
          <a:stretch>
            <a:fillRect/>
          </a:stretch>
        </p:blipFill>
        <p:spPr>
          <a:xfrm>
            <a:off x="3138179" y="2235916"/>
            <a:ext cx="6505575" cy="2838450"/>
          </a:xfrm>
          <a:prstGeom prst="rect">
            <a:avLst/>
          </a:prstGeom>
        </p:spPr>
      </p:pic>
      <p:pic>
        <p:nvPicPr>
          <p:cNvPr id="17" name="图片 16"/>
          <p:cNvPicPr>
            <a:picLocks noChangeAspect="1"/>
          </p:cNvPicPr>
          <p:nvPr/>
        </p:nvPicPr>
        <p:blipFill>
          <a:blip r:embed="rId4" cstate="print"/>
          <a:stretch>
            <a:fillRect/>
          </a:stretch>
        </p:blipFill>
        <p:spPr>
          <a:xfrm>
            <a:off x="3138179" y="2235916"/>
            <a:ext cx="6505575" cy="2838450"/>
          </a:xfrm>
          <a:prstGeom prst="rect">
            <a:avLst/>
          </a:prstGeom>
        </p:spPr>
      </p:pic>
      <p:pic>
        <p:nvPicPr>
          <p:cNvPr id="10" name="图片 9"/>
          <p:cNvPicPr>
            <a:picLocks noChangeAspect="1"/>
          </p:cNvPicPr>
          <p:nvPr/>
        </p:nvPicPr>
        <p:blipFill>
          <a:blip r:embed="rId5" cstate="print"/>
          <a:stretch>
            <a:fillRect/>
          </a:stretch>
        </p:blipFill>
        <p:spPr>
          <a:xfrm>
            <a:off x="3138178" y="1779640"/>
            <a:ext cx="5027387" cy="4714718"/>
          </a:xfrm>
          <a:prstGeom prst="rect">
            <a:avLst/>
          </a:prstGeom>
        </p:spPr>
      </p:pic>
      <p:pic>
        <p:nvPicPr>
          <p:cNvPr id="11" name="图片 10"/>
          <p:cNvPicPr>
            <a:picLocks noChangeAspect="1"/>
          </p:cNvPicPr>
          <p:nvPr/>
        </p:nvPicPr>
        <p:blipFill>
          <a:blip r:embed="rId6" cstate="print"/>
          <a:stretch>
            <a:fillRect/>
          </a:stretch>
        </p:blipFill>
        <p:spPr>
          <a:xfrm>
            <a:off x="3138178" y="1779640"/>
            <a:ext cx="5028754" cy="4716000"/>
          </a:xfrm>
          <a:prstGeom prst="rect">
            <a:avLst/>
          </a:prstGeom>
        </p:spPr>
      </p:pic>
      <p:pic>
        <p:nvPicPr>
          <p:cNvPr id="12" name="图片 11"/>
          <p:cNvPicPr>
            <a:picLocks noChangeAspect="1"/>
          </p:cNvPicPr>
          <p:nvPr/>
        </p:nvPicPr>
        <p:blipFill>
          <a:blip r:embed="rId7" cstate="print"/>
          <a:stretch>
            <a:fillRect/>
          </a:stretch>
        </p:blipFill>
        <p:spPr>
          <a:xfrm>
            <a:off x="4094685" y="2815781"/>
            <a:ext cx="3609975" cy="2133600"/>
          </a:xfrm>
          <a:prstGeom prst="rect">
            <a:avLst/>
          </a:prstGeom>
        </p:spPr>
      </p:pic>
      <p:pic>
        <p:nvPicPr>
          <p:cNvPr id="13" name="图片 12"/>
          <p:cNvPicPr>
            <a:picLocks noChangeAspect="1"/>
          </p:cNvPicPr>
          <p:nvPr/>
        </p:nvPicPr>
        <p:blipFill>
          <a:blip r:embed="rId8" cstate="print"/>
          <a:stretch>
            <a:fillRect/>
          </a:stretch>
        </p:blipFill>
        <p:spPr>
          <a:xfrm>
            <a:off x="1713704" y="1635973"/>
            <a:ext cx="8743950" cy="4848225"/>
          </a:xfrm>
          <a:prstGeom prst="rect">
            <a:avLst/>
          </a:prstGeom>
        </p:spPr>
      </p:pic>
      <p:pic>
        <p:nvPicPr>
          <p:cNvPr id="9" name="图片 8"/>
          <p:cNvPicPr>
            <a:picLocks noChangeAspect="1"/>
          </p:cNvPicPr>
          <p:nvPr/>
        </p:nvPicPr>
        <p:blipFill rotWithShape="1">
          <a:blip r:embed="rId9" cstate="print"/>
          <a:srcRect r="34600" b="40597"/>
          <a:stretch>
            <a:fillRect/>
          </a:stretch>
        </p:blipFill>
        <p:spPr>
          <a:xfrm>
            <a:off x="5474183" y="3099483"/>
            <a:ext cx="4983471" cy="3394875"/>
          </a:xfrm>
          <a:prstGeom prst="rect">
            <a:avLst/>
          </a:prstGeom>
        </p:spPr>
      </p:pic>
      <p:cxnSp>
        <p:nvCxnSpPr>
          <p:cNvPr id="16" name="直接连接符 15"/>
          <p:cNvCxnSpPr/>
          <p:nvPr/>
        </p:nvCxnSpPr>
        <p:spPr>
          <a:xfrm>
            <a:off x="6152354" y="5839725"/>
            <a:ext cx="1168400" cy="0"/>
          </a:xfrm>
          <a:prstGeom prst="line">
            <a:avLst/>
          </a:prstGeom>
          <a:ln w="25400">
            <a:solidFill>
              <a:srgbClr val="AD2B26"/>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 presetClass="exit" presetSubtype="0" fill="hold"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endPar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Linux和Windows目录结构对比</a:t>
            </a:r>
            <a:endParaRPr kumimoji="1">
              <a:solidFill>
                <a:schemeClr val="tx1">
                  <a:lumMod val="65000"/>
                  <a:lumOff val="35000"/>
                </a:schemeClr>
              </a:solidFill>
            </a:endParaRPr>
          </a:p>
        </p:txBody>
      </p:sp>
      <p:sp>
        <p:nvSpPr>
          <p:cNvPr id="25" name="文本占位符 1"/>
          <p:cNvSpPr>
            <a:spLocks noGrp="1"/>
          </p:cNvSpPr>
          <p:nvPr/>
        </p:nvSpPr>
        <p:spPr>
          <a:xfrm>
            <a:off x="710565" y="1564640"/>
            <a:ext cx="3109595" cy="1701800"/>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系统中的目录</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/是所有目录的顶点</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目录结构像一颗倒挂的树</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a:stretch>
            <a:fillRect/>
          </a:stretch>
        </p:blipFill>
        <p:spPr>
          <a:xfrm>
            <a:off x="3698240" y="1748155"/>
            <a:ext cx="7677785" cy="442087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a:t>
            </a:r>
            <a:endParaRPr kumimoji="1"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Linux</a:t>
            </a:r>
            <a:r>
              <a:rPr kumimoji="1">
                <a:solidFill>
                  <a:schemeClr val="tx1">
                    <a:lumMod val="65000"/>
                    <a:lumOff val="35000"/>
                  </a:schemeClr>
                </a:solidFill>
              </a:rPr>
              <a:t>目录介绍</a:t>
            </a:r>
            <a:endParaRPr kumimoji="1">
              <a:solidFill>
                <a:schemeClr val="tx1">
                  <a:lumMod val="65000"/>
                  <a:lumOff val="35000"/>
                </a:schemeClr>
              </a:solidFill>
            </a:endParaRPr>
          </a:p>
        </p:txBody>
      </p:sp>
      <p:sp>
        <p:nvSpPr>
          <p:cNvPr id="25" name="文本占位符 1"/>
          <p:cNvSpPr>
            <a:spLocks noGrp="1"/>
          </p:cNvSpPr>
          <p:nvPr/>
        </p:nvSpPr>
        <p:spPr>
          <a:xfrm>
            <a:off x="710565" y="1564640"/>
            <a:ext cx="5628005" cy="4780280"/>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bin 存放二进制可执行文件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boot 存放系统引导时使用的各种文件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dev 存放设备文件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etc 存放系统配置文件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home 存放系统用户的文件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lib 存放程序运行所需的共享库和内核模块</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opt 额外安装的可选应用程序包所放置的位置</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root 超级用户目录</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sbin 存放二进制可执行文件，只有root用户才能访问</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tmp 存放临时文件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usr 存放系统应用程序</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var 存放运行时需要改变数据的文件，例如日志文件</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p:cNvPicPr>
            <a:picLocks noChangeAspect="1"/>
          </p:cNvPicPr>
          <p:nvPr/>
        </p:nvPicPr>
        <p:blipFill>
          <a:blip r:embed="rId1"/>
          <a:stretch>
            <a:fillRect/>
          </a:stretch>
        </p:blipFill>
        <p:spPr>
          <a:xfrm>
            <a:off x="5339080" y="1507490"/>
            <a:ext cx="6172200" cy="3387725"/>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idx="10"/>
          </p:nvPr>
        </p:nvSpPr>
        <p:spPr>
          <a:xfrm>
            <a:off x="5273040" y="3069272"/>
            <a:ext cx="5466080" cy="3124494"/>
          </a:xfrm>
        </p:spPr>
        <p:txBody>
          <a:bodyPr/>
          <a:lstStyle/>
          <a:p>
            <a:r>
              <a:rPr lang="en-US" altLang="sv-SE">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命令初体验</a:t>
            </a:r>
            <a:endParaRPr lang="sv-SE"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文件目录操作命令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拷贝移动命令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打包压缩命令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文本编辑命令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查找命令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文本占位符 4"/>
          <p:cNvSpPr>
            <a:spLocks noGrp="1"/>
          </p:cNvSpPr>
          <p:nvPr>
            <p:ph type="body" sz="quarter" idx="11"/>
          </p:nvPr>
        </p:nvSpPr>
        <p:spPr/>
        <p:txBody>
          <a:bodyPr/>
          <a:lstStyle/>
          <a:p>
            <a:r>
              <a:rPr lang="en-US" altLang="zh-CN"/>
              <a:t>03</a:t>
            </a: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Linux</a:t>
            </a:r>
            <a:r>
              <a:rPr kumimoji="1">
                <a:solidFill>
                  <a:schemeClr val="tx1">
                    <a:lumMod val="65000"/>
                    <a:lumOff val="35000"/>
                  </a:schemeClr>
                </a:solidFill>
              </a:rPr>
              <a:t>命令初体验</a:t>
            </a:r>
            <a:r>
              <a:rPr kumimoji="1" lang="en-US" altLang="zh-CN">
                <a:solidFill>
                  <a:schemeClr val="tx1">
                    <a:lumMod val="65000"/>
                    <a:lumOff val="35000"/>
                  </a:schemeClr>
                </a:solidFill>
              </a:rPr>
              <a:t>-</a:t>
            </a:r>
            <a:r>
              <a:rPr kumimoji="1">
                <a:solidFill>
                  <a:schemeClr val="tx1">
                    <a:lumMod val="65000"/>
                    <a:lumOff val="35000"/>
                  </a:schemeClr>
                </a:solidFill>
              </a:rPr>
              <a:t>几个常用命令</a:t>
            </a:r>
            <a:endParaRPr kumimoji="1">
              <a:solidFill>
                <a:schemeClr val="tx1">
                  <a:lumMod val="65000"/>
                  <a:lumOff val="35000"/>
                </a:schemeClr>
              </a:solidFill>
            </a:endParaRPr>
          </a:p>
        </p:txBody>
      </p:sp>
      <p:sp>
        <p:nvSpPr>
          <p:cNvPr id="2" name="文本框 1"/>
          <p:cNvSpPr txBox="1"/>
          <p:nvPr/>
        </p:nvSpPr>
        <p:spPr>
          <a:xfrm>
            <a:off x="4826000" y="3244850"/>
            <a:ext cx="2540000" cy="368300"/>
          </a:xfrm>
          <a:prstGeom prst="rect">
            <a:avLst/>
          </a:prstGeom>
        </p:spPr>
        <p:txBody>
          <a:bodyPr wrap="square" anchor="t" anchorCtr="0">
            <a:spAutoFit/>
          </a:bodyPr>
          <a:p>
            <a:pPr algn="ctr"/>
            <a:r>
              <a:rPr kumimoji="1" lang="zh-CN" altLang="en-US" dirty="0" smtClean="0">
                <a:solidFill>
                  <a:srgbClr val="AD2B26"/>
                </a:solidFill>
              </a:rPr>
              <a:t> </a:t>
            </a:r>
            <a:endParaRPr kumimoji="1" lang="zh-CN" altLang="en-US" dirty="0" smtClean="0">
              <a:solidFill>
                <a:srgbClr val="AD2B26"/>
              </a:solidFill>
            </a:endParaRPr>
          </a:p>
        </p:txBody>
      </p:sp>
      <p:pic>
        <p:nvPicPr>
          <p:cNvPr id="5" name="图片 4"/>
          <p:cNvPicPr>
            <a:picLocks noChangeAspect="1"/>
          </p:cNvPicPr>
          <p:nvPr/>
        </p:nvPicPr>
        <p:blipFill>
          <a:blip r:embed="rId1"/>
          <a:stretch>
            <a:fillRect/>
          </a:stretch>
        </p:blipFill>
        <p:spPr>
          <a:xfrm>
            <a:off x="7004685" y="4309745"/>
            <a:ext cx="4572000" cy="845185"/>
          </a:xfrm>
          <a:prstGeom prst="rect">
            <a:avLst/>
          </a:prstGeom>
        </p:spPr>
      </p:pic>
      <p:sp>
        <p:nvSpPr>
          <p:cNvPr id="7" name="文本框 6"/>
          <p:cNvSpPr txBox="1"/>
          <p:nvPr/>
        </p:nvSpPr>
        <p:spPr>
          <a:xfrm>
            <a:off x="910590" y="4246245"/>
            <a:ext cx="6907530" cy="1885315"/>
          </a:xfrm>
          <a:prstGeom prst="rect">
            <a:avLst/>
          </a:prstGeom>
        </p:spPr>
        <p:txBody>
          <a:bodyPr anchor="ctr" anchorCtr="0"/>
          <a:p>
            <a:pPr algn="l"/>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在执行</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Linux</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命令时，提示信息如果显示为乱码，如右图所示：</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algn="l"/>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algn="l"/>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这是由于编码问题导致，只需要修改</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Linux</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rPr>
              <a:t>的编码即可，命令如下：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endParaRPr>
          </a:p>
          <a:p>
            <a:pPr algn="l"/>
            <a:r>
              <a:rPr kumimoji="1" lang="zh-CN" altLang="en-US" sz="16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echo 'LANG="en_US.UTF-8"' &gt;&gt; /etc/profile</a:t>
            </a:r>
            <a:endParaRPr kumimoji="1" lang="zh-CN" altLang="en-US" sz="16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6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source /etc/profile</a:t>
            </a:r>
            <a:endParaRPr kumimoji="1" lang="zh-CN" altLang="en-US" sz="16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p:txBody>
      </p:sp>
      <p:sp>
        <p:nvSpPr>
          <p:cNvPr id="12" name="矩形 11"/>
          <p:cNvSpPr/>
          <p:nvPr/>
        </p:nvSpPr>
        <p:spPr>
          <a:xfrm>
            <a:off x="910590" y="3872865"/>
            <a:ext cx="10836910" cy="2078355"/>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3" name="矩形 12"/>
          <p:cNvSpPr/>
          <p:nvPr/>
        </p:nvSpPr>
        <p:spPr>
          <a:xfrm>
            <a:off x="810662" y="394532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a:latin typeface="Alibaba PuHuiTi R" pitchFamily="18" charset="-122"/>
                <a:ea typeface="Alibaba PuHuiTi R" pitchFamily="18" charset="-122"/>
                <a:cs typeface="Alibaba PuHuiTi R" pitchFamily="18" charset="-122"/>
              </a:rPr>
              <a:t>注意事项</a:t>
            </a:r>
            <a:endParaRPr kumimoji="1" lang="zh-CN" altLang="en-US" sz="1400">
              <a:latin typeface="Alibaba PuHuiTi R" pitchFamily="18" charset="-122"/>
              <a:ea typeface="Alibaba PuHuiTi R" pitchFamily="18" charset="-122"/>
              <a:cs typeface="Alibaba PuHuiTi R" pitchFamily="18" charset="-122"/>
            </a:endParaRPr>
          </a:p>
        </p:txBody>
      </p:sp>
      <p:pic>
        <p:nvPicPr>
          <p:cNvPr id="8" name="图片 7"/>
          <p:cNvPicPr>
            <a:picLocks noChangeAspect="1"/>
          </p:cNvPicPr>
          <p:nvPr/>
        </p:nvPicPr>
        <p:blipFill>
          <a:blip r:embed="rId2"/>
          <a:stretch>
            <a:fillRect/>
          </a:stretch>
        </p:blipFill>
        <p:spPr>
          <a:xfrm>
            <a:off x="795020" y="1456690"/>
            <a:ext cx="6682740" cy="223266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Linux</a:t>
            </a:r>
            <a:r>
              <a:rPr kumimoji="1">
                <a:solidFill>
                  <a:schemeClr val="tx1">
                    <a:lumMod val="65000"/>
                    <a:lumOff val="35000"/>
                  </a:schemeClr>
                </a:solidFill>
              </a:rPr>
              <a:t>命令初体验</a:t>
            </a:r>
            <a:r>
              <a:rPr kumimoji="1" lang="en-US" altLang="zh-CN">
                <a:solidFill>
                  <a:schemeClr val="tx1">
                    <a:lumMod val="65000"/>
                    <a:lumOff val="35000"/>
                  </a:schemeClr>
                </a:solidFill>
              </a:rPr>
              <a:t>-Linux</a:t>
            </a:r>
            <a:r>
              <a:rPr kumimoji="1">
                <a:solidFill>
                  <a:schemeClr val="tx1">
                    <a:lumMod val="65000"/>
                    <a:lumOff val="35000"/>
                  </a:schemeClr>
                </a:solidFill>
              </a:rPr>
              <a:t>命令使用技巧</a:t>
            </a:r>
            <a:endParaRPr kumimoji="1">
              <a:solidFill>
                <a:schemeClr val="tx1">
                  <a:lumMod val="65000"/>
                  <a:lumOff val="35000"/>
                </a:schemeClr>
              </a:solidFill>
            </a:endParaRPr>
          </a:p>
        </p:txBody>
      </p:sp>
      <p:sp>
        <p:nvSpPr>
          <p:cNvPr id="7" name="文本框 6"/>
          <p:cNvSpPr txBox="1"/>
          <p:nvPr/>
        </p:nvSpPr>
        <p:spPr>
          <a:xfrm>
            <a:off x="710565" y="1574165"/>
            <a:ext cx="6049645" cy="1677035"/>
          </a:xfrm>
          <a:prstGeom prst="rect">
            <a:avLst/>
          </a:prstGeom>
        </p:spPr>
        <p:txBody>
          <a:bodyPr anchor="ctr" anchorCtr="0"/>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Tab键自动补全</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连续两次</a:t>
            </a:r>
            <a:r>
              <a:rPr kumimoji="1" lang="en-US" altLang="zh-CN"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Tab</a:t>
            </a: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键，给出操作提示</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使用上下箭头快速调出</a:t>
            </a: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曾经使用过的命令</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kumimoji="1" lang="en-US" altLang="zh-CN"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clear</a:t>
            </a: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命令或者</a:t>
            </a:r>
            <a:r>
              <a:rPr kumimoji="1" lang="en-US" altLang="zh-CN"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Ctrl+l</a:t>
            </a: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快捷键</a:t>
            </a: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实现清屏</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Linux</a:t>
            </a:r>
            <a:r>
              <a:rPr kumimoji="1">
                <a:solidFill>
                  <a:schemeClr val="tx1">
                    <a:lumMod val="65000"/>
                    <a:lumOff val="35000"/>
                  </a:schemeClr>
                </a:solidFill>
              </a:rPr>
              <a:t>命令初体验</a:t>
            </a:r>
            <a:r>
              <a:rPr kumimoji="1" lang="en-US" altLang="zh-CN">
                <a:solidFill>
                  <a:schemeClr val="tx1">
                    <a:lumMod val="65000"/>
                    <a:lumOff val="35000"/>
                  </a:schemeClr>
                </a:solidFill>
              </a:rPr>
              <a:t>-Linux</a:t>
            </a:r>
            <a:r>
              <a:rPr kumimoji="1">
                <a:solidFill>
                  <a:schemeClr val="tx1">
                    <a:lumMod val="65000"/>
                    <a:lumOff val="35000"/>
                  </a:schemeClr>
                </a:solidFill>
              </a:rPr>
              <a:t>命令格式</a:t>
            </a:r>
            <a:endParaRPr kumimoji="1">
              <a:solidFill>
                <a:schemeClr val="tx1">
                  <a:lumMod val="65000"/>
                  <a:lumOff val="35000"/>
                </a:schemeClr>
              </a:solidFill>
            </a:endParaRPr>
          </a:p>
        </p:txBody>
      </p:sp>
      <p:sp>
        <p:nvSpPr>
          <p:cNvPr id="2" name="文本框 1"/>
          <p:cNvSpPr txBox="1"/>
          <p:nvPr/>
        </p:nvSpPr>
        <p:spPr>
          <a:xfrm>
            <a:off x="710565" y="1580515"/>
            <a:ext cx="10185400" cy="3616325"/>
          </a:xfrm>
          <a:prstGeom prst="rect">
            <a:avLst/>
          </a:prstGeom>
        </p:spPr>
        <p:txBody>
          <a:bodyPr anchor="ctr" anchorCtr="0"/>
          <a:p>
            <a:pPr algn="l"/>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command [-options] [parameter]</a:t>
            </a:r>
            <a:endPar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command：命令名</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[-options]：选项，可用来对命令进行控制，也可以省略</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indent="-360045" algn="l" eaLnBrk="0" fontAlgn="base" hangingPunct="0">
              <a:lnSpc>
                <a:spcPct val="150000"/>
              </a:lnSpc>
              <a:spcBef>
                <a:spcPct val="20000"/>
              </a:spcBef>
              <a:buClr>
                <a:srgbClr val="404040"/>
              </a:buClr>
              <a:buSzPct val="85000"/>
              <a:buFont typeface="Wingdings" panose="05000000000000000000" pitchFamily="2" charset="2"/>
              <a:buChar char="l"/>
            </a:pPr>
            <a:r>
              <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[parameter]：传给命令的参数，可以是零个、一个或者多个</a:t>
            </a:r>
            <a:endParaRPr kumimoji="1" lang="zh-CN" altLang="en-US" sz="1400">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代表可选</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命令名、选项、参数之间有空格进行分隔</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48335" y="378357"/>
            <a:ext cx="2996367" cy="369332"/>
          </a:xfrm>
          <a:prstGeom prst="rect">
            <a:avLst/>
          </a:prstGeom>
        </p:spPr>
        <p:txBody>
          <a:bodyPr wrap="square" rtlCol="0" anchor="ctr" anchorCtr="0">
            <a:spAutoFit/>
          </a:bodyPr>
          <a:lstStyle/>
          <a:p>
            <a:pPr algn="ctr"/>
            <a:r>
              <a:rPr kumimoji="1" lang="zh-CN" altLang="en-US">
                <a:solidFill>
                  <a:srgbClr val="AD2B26"/>
                </a:solidFill>
                <a:ea typeface="Alibaba PuHuiTi R"/>
              </a:rPr>
              <a:t>为什么要学</a:t>
            </a:r>
            <a:r>
              <a:rPr kumimoji="1" lang="en-US" altLang="zh-CN">
                <a:solidFill>
                  <a:srgbClr val="AD2B26"/>
                </a:solidFill>
                <a:ea typeface="Alibaba PuHuiTi R"/>
              </a:rPr>
              <a:t>Linux</a:t>
            </a:r>
            <a:r>
              <a:rPr kumimoji="1" lang="zh-CN" altLang="en-US">
                <a:solidFill>
                  <a:srgbClr val="AD2B26"/>
                </a:solidFill>
                <a:ea typeface="Alibaba PuHuiTi R"/>
              </a:rPr>
              <a:t>？</a:t>
            </a:r>
            <a:endParaRPr kumimoji="1" lang="zh-CN" altLang="en-US" dirty="0">
              <a:solidFill>
                <a:srgbClr val="AD2B26"/>
              </a:solidFill>
              <a:ea typeface="Alibaba PuHuiTi R"/>
            </a:endParaRPr>
          </a:p>
        </p:txBody>
      </p:sp>
      <p:sp>
        <p:nvSpPr>
          <p:cNvPr id="5" name="文本框 4"/>
          <p:cNvSpPr txBox="1"/>
          <p:nvPr/>
        </p:nvSpPr>
        <p:spPr>
          <a:xfrm>
            <a:off x="365760" y="1174115"/>
            <a:ext cx="5271135" cy="2919095"/>
          </a:xfrm>
          <a:prstGeom prst="rect">
            <a:avLst/>
          </a:prstGeom>
        </p:spPr>
        <p:txBody>
          <a:bodyPr anchor="ctr" anchorCtr="0"/>
          <a:p>
            <a:pPr marL="285750" indent="-285750" algn="l" fontAlgn="auto">
              <a:lnSpc>
                <a:spcPct val="150000"/>
              </a:lnSpc>
              <a:buFont typeface="Arial" panose="020B0604020202020204" pitchFamily="34" charset="0"/>
              <a:buChar char="•"/>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企业用人要求</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algn="l" fontAlgn="auto">
              <a:lnSpc>
                <a:spcPct val="150000"/>
              </a:lnSpc>
              <a:buFont typeface="Arial" panose="020B0604020202020204" pitchFamily="34" charset="0"/>
              <a:buChar char="•"/>
            </a:pP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个人发展要求</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algn="l" fontAlgn="auto">
              <a:lnSpc>
                <a:spcPct val="150000"/>
              </a:lnSpc>
              <a:buFont typeface="Arial" panose="020B0604020202020204" pitchFamily="34" charset="0"/>
              <a:buChar char="•"/>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algn="l" fontAlgn="auto">
              <a:lnSpc>
                <a:spcPct val="150000"/>
              </a:lnSpc>
              <a:buFont typeface="Arial" panose="020B0604020202020204" pitchFamily="34" charset="0"/>
              <a:buChar char="•"/>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Arial" panose="020B0604020202020204" pitchFamily="34" charset="0"/>
              <a:buChar char="•"/>
            </a:pP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a:buFont typeface="Arial" panose="020B0604020202020204" pitchFamily="34" charset="0"/>
              <a:buChar char="•"/>
            </a:pPr>
            <a:endParaRPr kumimoji="1" lang="zh-CN" altLang="en-US" dirty="0">
              <a:latin typeface="阿里巴巴普惠体" panose="00020600040101010101" pitchFamily="18" charset="-122"/>
              <a:ea typeface="阿里巴巴普惠体" panose="00020600040101010101" pitchFamily="18" charset="-122"/>
            </a:endParaRPr>
          </a:p>
          <a:p>
            <a:pPr indent="0" algn="l">
              <a:buFont typeface="Arial" panose="020B0604020202020204" pitchFamily="34" charset="0"/>
              <a:buNone/>
            </a:pPr>
            <a:endParaRPr kumimoji="1" lang="zh-CN" altLang="en-US" dirty="0">
              <a:latin typeface="阿里巴巴普惠体" panose="00020600040101010101" pitchFamily="18" charset="-122"/>
              <a:ea typeface="阿里巴巴普惠体" panose="00020600040101010101" pitchFamily="18" charset="-122"/>
            </a:endParaRPr>
          </a:p>
          <a:p>
            <a:pPr marL="285750" indent="-285750" algn="l">
              <a:buFont typeface="Arial" panose="020B0604020202020204" pitchFamily="34" charset="0"/>
              <a:buChar char="•"/>
            </a:pPr>
            <a:endParaRPr kumimoji="1" lang="zh-CN" altLang="en-US" dirty="0">
              <a:latin typeface="阿里巴巴普惠体" panose="00020600040101010101" pitchFamily="18" charset="-122"/>
              <a:ea typeface="阿里巴巴普惠体" panose="00020600040101010101" pitchFamily="18" charset="-122"/>
            </a:endParaRPr>
          </a:p>
          <a:p>
            <a:pPr marL="285750" indent="-285750" algn="l">
              <a:buFont typeface="Arial" panose="020B0604020202020204" pitchFamily="34" charset="0"/>
              <a:buChar char="•"/>
            </a:pPr>
            <a:endParaRPr kumimoji="1" lang="zh-CN" altLang="en-US" dirty="0">
              <a:latin typeface="阿里巴巴普惠体" panose="00020600040101010101" pitchFamily="18" charset="-122"/>
              <a:ea typeface="阿里巴巴普惠体" panose="00020600040101010101" pitchFamily="18" charset="-122"/>
            </a:endParaRPr>
          </a:p>
          <a:p>
            <a:pPr marL="285750" indent="-285750" algn="l"/>
            <a:endParaRPr kumimoji="1" lang="en-US" altLang="zh-CN" dirty="0" smtClean="0">
              <a:solidFill>
                <a:srgbClr val="AD2B26"/>
              </a:solidFill>
              <a:latin typeface="阿里巴巴普惠体" panose="00020600040101010101" pitchFamily="18" charset="-122"/>
              <a:ea typeface="阿里巴巴普惠体" panose="00020600040101010101" pitchFamily="18" charset="-122"/>
            </a:endParaRPr>
          </a:p>
        </p:txBody>
      </p:sp>
      <p:pic>
        <p:nvPicPr>
          <p:cNvPr id="7" name="图片 6"/>
          <p:cNvPicPr>
            <a:picLocks noChangeAspect="1"/>
          </p:cNvPicPr>
          <p:nvPr/>
        </p:nvPicPr>
        <p:blipFill>
          <a:blip r:embed="rId1"/>
          <a:stretch>
            <a:fillRect/>
          </a:stretch>
        </p:blipFill>
        <p:spPr>
          <a:xfrm>
            <a:off x="4010025" y="807720"/>
            <a:ext cx="5095875" cy="3928745"/>
          </a:xfrm>
          <a:prstGeom prst="rect">
            <a:avLst/>
          </a:prstGeom>
        </p:spPr>
      </p:pic>
      <p:sp>
        <p:nvSpPr>
          <p:cNvPr id="6" name="矩形 5"/>
          <p:cNvSpPr/>
          <p:nvPr/>
        </p:nvSpPr>
        <p:spPr>
          <a:xfrm>
            <a:off x="4084955" y="3481070"/>
            <a:ext cx="998855" cy="226695"/>
          </a:xfrm>
          <a:prstGeom prst="rect">
            <a:avLst/>
          </a:prstGeom>
          <a:noFill/>
          <a:ln w="28575">
            <a:solidFill>
              <a:srgbClr val="C00000"/>
            </a:solidFill>
          </a:ln>
          <a:extLst>
            <a:ext uri="{909E8E84-426E-40DD-AFC4-6F175D3DCCD1}">
              <a14:hiddenFill xmlns:a14="http://schemas.microsoft.com/office/drawing/2010/main">
                <a:solidFill>
                  <a:srgbClr val="AD2B2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4" name="图片 13"/>
          <p:cNvPicPr>
            <a:picLocks noChangeAspect="1"/>
          </p:cNvPicPr>
          <p:nvPr/>
        </p:nvPicPr>
        <p:blipFill>
          <a:blip r:embed="rId2"/>
          <a:stretch>
            <a:fillRect/>
          </a:stretch>
        </p:blipFill>
        <p:spPr>
          <a:xfrm>
            <a:off x="7839075" y="5015865"/>
            <a:ext cx="1588135" cy="975360"/>
          </a:xfrm>
          <a:prstGeom prst="rect">
            <a:avLst/>
          </a:prstGeom>
        </p:spPr>
      </p:pic>
      <p:cxnSp>
        <p:nvCxnSpPr>
          <p:cNvPr id="16" name="直接箭头连接符 15"/>
          <p:cNvCxnSpPr/>
          <p:nvPr/>
        </p:nvCxnSpPr>
        <p:spPr>
          <a:xfrm>
            <a:off x="5930265" y="5497830"/>
            <a:ext cx="1734185" cy="11430"/>
          </a:xfrm>
          <a:prstGeom prst="straightConnector1">
            <a:avLst/>
          </a:prstGeom>
          <a:ln w="25400">
            <a:solidFill>
              <a:srgbClr val="AD2B26"/>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4175125" y="5015230"/>
            <a:ext cx="1597025" cy="975995"/>
          </a:xfrm>
          <a:prstGeom prst="rect">
            <a:avLst/>
          </a:prstGeom>
        </p:spPr>
      </p:pic>
      <p:sp>
        <p:nvSpPr>
          <p:cNvPr id="2" name="文本框 1"/>
          <p:cNvSpPr txBox="1"/>
          <p:nvPr/>
        </p:nvSpPr>
        <p:spPr>
          <a:xfrm>
            <a:off x="4397375" y="6091555"/>
            <a:ext cx="1276350" cy="281305"/>
          </a:xfrm>
          <a:prstGeom prst="rect">
            <a:avLst/>
          </a:prstGeom>
        </p:spPr>
        <p:txBody>
          <a:bodyPr anchor="ctr" anchorCtr="0"/>
          <a:p>
            <a:pPr algn="ctr"/>
            <a:r>
              <a:rPr kumimoji="1" lang="zh-CN" altLang="en-US" sz="1200" dirty="0" smtClean="0">
                <a:solidFill>
                  <a:srgbClr val="AD2B26"/>
                </a:solidFill>
                <a:latin typeface="阿里巴巴普惠体" panose="00020600040101010101" pitchFamily="18" charset="-122"/>
                <a:ea typeface="阿里巴巴普惠体" panose="00020600040101010101" pitchFamily="18" charset="-122"/>
              </a:rPr>
              <a:t>个人电脑</a:t>
            </a:r>
            <a:endParaRPr kumimoji="1" lang="zh-CN" altLang="en-US" sz="1200" dirty="0" smtClean="0">
              <a:solidFill>
                <a:srgbClr val="AD2B26"/>
              </a:solidFill>
              <a:latin typeface="阿里巴巴普惠体" panose="00020600040101010101" pitchFamily="18" charset="-122"/>
              <a:ea typeface="阿里巴巴普惠体" panose="00020600040101010101" pitchFamily="18" charset="-122"/>
            </a:endParaRPr>
          </a:p>
        </p:txBody>
      </p:sp>
      <p:sp>
        <p:nvSpPr>
          <p:cNvPr id="3" name="文本框 2"/>
          <p:cNvSpPr txBox="1"/>
          <p:nvPr/>
        </p:nvSpPr>
        <p:spPr>
          <a:xfrm>
            <a:off x="7664450" y="6083300"/>
            <a:ext cx="2024380" cy="281305"/>
          </a:xfrm>
          <a:prstGeom prst="rect">
            <a:avLst/>
          </a:prstGeom>
        </p:spPr>
        <p:txBody>
          <a:bodyPr anchor="ctr" anchorCtr="0"/>
          <a:p>
            <a:pPr algn="ctr"/>
            <a:r>
              <a:rPr kumimoji="1" lang="en-US" altLang="zh-CN" sz="1200" dirty="0" smtClean="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sz="1200" dirty="0" smtClean="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服务器</a:t>
            </a:r>
            <a:endParaRPr kumimoji="1" lang="zh-CN" altLang="en-US" sz="1200" dirty="0" smtClean="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框 3"/>
          <p:cNvSpPr txBox="1"/>
          <p:nvPr/>
        </p:nvSpPr>
        <p:spPr>
          <a:xfrm>
            <a:off x="6158865" y="5216525"/>
            <a:ext cx="1276350" cy="281305"/>
          </a:xfrm>
          <a:prstGeom prst="rect">
            <a:avLst/>
          </a:prstGeom>
        </p:spPr>
        <p:txBody>
          <a:bodyPr anchor="ctr" anchorCtr="0"/>
          <a:p>
            <a:pPr algn="ctr"/>
            <a:r>
              <a:rPr kumimoji="1" lang="zh-CN" altLang="en-US" sz="1200" dirty="0" smtClean="0">
                <a:solidFill>
                  <a:srgbClr val="AD2B26"/>
                </a:solidFill>
                <a:latin typeface="阿里巴巴普惠体" panose="00020600040101010101" pitchFamily="18" charset="-122"/>
                <a:ea typeface="阿里巴巴普惠体" panose="00020600040101010101" pitchFamily="18" charset="-122"/>
              </a:rPr>
              <a:t>远程操作</a:t>
            </a:r>
            <a:endParaRPr kumimoji="1" lang="zh-CN" altLang="en-US" sz="1200" dirty="0" smtClean="0">
              <a:solidFill>
                <a:srgbClr val="AD2B26"/>
              </a:solidFill>
              <a:latin typeface="阿里巴巴普惠体" panose="00020600040101010101" pitchFamily="18" charset="-122"/>
              <a:ea typeface="阿里巴巴普惠体" panose="00020600040101010101"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2" grpId="0"/>
      <p:bldP spid="4" grpId="0"/>
      <p:bldP spid="3" grpId="0"/>
      <p:bldP spid="6"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ls</a:t>
            </a:r>
            <a:endParaRPr kumimoji="1" lang="en-US" altLang="zh-CN">
              <a:solidFill>
                <a:srgbClr val="FF0000"/>
              </a:solidFill>
            </a:endParaRPr>
          </a:p>
        </p:txBody>
      </p:sp>
      <p:sp>
        <p:nvSpPr>
          <p:cNvPr id="5" name="文本框 4"/>
          <p:cNvSpPr txBox="1"/>
          <p:nvPr/>
        </p:nvSpPr>
        <p:spPr>
          <a:xfrm>
            <a:off x="710565" y="1649730"/>
            <a:ext cx="10607040" cy="4538980"/>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作用：显示指定目录下的内容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语法：ls [-al]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dir</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 显示所有文件及目录 (. 开头的隐藏文件也会列出)</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 除文件名称外，同时将文件型态</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表示目录，</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表示文件</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、权限、拥有者、文件大小等信息详细列出</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由于我们使用</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ls</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命令时经常需要加入</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-l</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选项，所以</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Linux</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为</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ls -l</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命令提供了一种简写方式，即</a:t>
            </a:r>
            <a:r>
              <a:rPr kumimoji="1" lang="en-US" altLang="zh-CN" sz="1600">
                <a:solidFill>
                  <a:srgbClr val="FF0000"/>
                </a:solidFill>
                <a:latin typeface="阿里巴巴普惠体" panose="00020600040101010101" pitchFamily="18" charset="-122"/>
                <a:ea typeface="阿里巴巴普惠体" panose="00020600040101010101" pitchFamily="18" charset="-122"/>
                <a:sym typeface="+mn-ea"/>
              </a:rPr>
              <a:t>ll</a:t>
            </a:r>
            <a:endParaRPr kumimoji="1" lang="en-US" altLang="zh-CN" sz="1600">
              <a:solidFill>
                <a:srgbClr val="FF0000"/>
              </a:solidFill>
              <a:latin typeface="阿里巴巴普惠体" panose="00020600040101010101" pitchFamily="18" charset="-122"/>
              <a:ea typeface="阿里巴巴普惠体" panose="00020600040101010101" pitchFamily="18" charset="-122"/>
              <a:sym typeface="+mn-ea"/>
            </a:endParaRPr>
          </a:p>
          <a:p>
            <a:pPr indent="0" algn="l" fontAlgn="auto">
              <a:lnSpc>
                <a:spcPct val="150000"/>
              </a:lnSpc>
              <a:buFont typeface="Wingdings" panose="05000000000000000000" charset="0"/>
              <a:buNone/>
            </a:pPr>
            <a:endParaRPr kumimoji="1" lang="en-US" altLang="zh-CN" sz="1600">
              <a:solidFill>
                <a:srgbClr val="FF0000"/>
              </a:solidFill>
              <a:latin typeface="阿里巴巴普惠体" panose="00020600040101010101" pitchFamily="18" charset="-122"/>
              <a:ea typeface="阿里巴巴普惠体" panose="00020600040101010101" pitchFamily="18" charset="-122"/>
              <a:sym typeface="+mn-ea"/>
            </a:endParaRPr>
          </a:p>
          <a:p>
            <a:pPr indent="0" algn="l" fontAlgn="auto">
              <a:lnSpc>
                <a:spcPct val="150000"/>
              </a:lnSpc>
              <a:buFont typeface="Wingdings" panose="05000000000000000000" charset="0"/>
              <a:buNone/>
            </a:pPr>
            <a:endParaRPr kumimoji="1" lang="en-US" altLang="zh-CN" sz="1600">
              <a:solidFill>
                <a:srgbClr val="FF0000"/>
              </a:solidFill>
              <a:latin typeface="阿里巴巴普惠体" panose="00020600040101010101" pitchFamily="18" charset="-122"/>
              <a:ea typeface="阿里巴巴普惠体" panose="00020600040101010101" pitchFamily="18" charset="-122"/>
            </a:endParaRPr>
          </a:p>
          <a:p>
            <a:pPr indent="0" algn="l" fontAlgn="auto">
              <a:lnSpc>
                <a:spcPct val="150000"/>
              </a:lnSpc>
              <a:buFont typeface="Wingdings" panose="05000000000000000000" charset="0"/>
              <a:buNone/>
            </a:pP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cd</a:t>
            </a:r>
            <a:endParaRPr kumimoji="1" lang="en-US" altLang="zh-CN">
              <a:solidFill>
                <a:srgbClr val="FF0000"/>
              </a:solidFill>
            </a:endParaRPr>
          </a:p>
        </p:txBody>
      </p:sp>
      <p:sp>
        <p:nvSpPr>
          <p:cNvPr id="2" name="文本框 1"/>
          <p:cNvSpPr txBox="1"/>
          <p:nvPr/>
        </p:nvSpPr>
        <p:spPr>
          <a:xfrm>
            <a:off x="710565" y="1548130"/>
            <a:ext cx="10040620" cy="4739640"/>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作用：用于切换当前工作目录，即进入指定目录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语法：cd [dirName]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特殊说明：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~表示用户的home目录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表示目前所在的目录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表示目前目录位置的上级目录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举例：</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endParaRPr>
          </a:p>
          <a:p>
            <a:pPr marL="285750" indent="-285750" algn="l" fontAlgn="auto">
              <a:lnSpc>
                <a:spcPct val="150000"/>
              </a:lnSpc>
              <a:buFont typeface="Wingdings" panose="05000000000000000000" charset="0"/>
              <a:buChar char="l"/>
            </a:pP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cd ..		</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切换到当前目录的上级目录</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endParaRPr>
          </a:p>
          <a:p>
            <a:pPr marL="285750" indent="-285750" algn="l" fontAlgn="auto">
              <a:lnSpc>
                <a:spcPct val="150000"/>
              </a:lnSpc>
              <a:buFont typeface="Wingdings" panose="05000000000000000000" charset="0"/>
              <a:buChar char="l"/>
            </a:pP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cd ~		</a:t>
            </a:r>
            <a:r>
              <a:rPr kumimoji="1" 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切换到用户的</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home</a:t>
            </a:r>
            <a:r>
              <a:rPr kumimoji="1" 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目录</a:t>
            </a:r>
            <a:endParaRPr kumimoji="1" 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endParaRPr>
          </a:p>
          <a:p>
            <a:pPr marL="285750" indent="-285750" algn="l" fontAlgn="auto">
              <a:lnSpc>
                <a:spcPct val="150000"/>
              </a:lnSpc>
              <a:buFont typeface="Wingdings" panose="05000000000000000000" charset="0"/>
              <a:buChar char="l"/>
            </a:pP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cd /usr/local	</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切换到</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/usr/local</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sym typeface="+mn-ea"/>
              </a:rPr>
              <a:t>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cat</a:t>
            </a:r>
            <a:endParaRPr kumimoji="1" lang="en-US" altLang="zh-CN">
              <a:solidFill>
                <a:srgbClr val="FF0000"/>
              </a:solidFill>
            </a:endParaRPr>
          </a:p>
        </p:txBody>
      </p:sp>
      <p:sp>
        <p:nvSpPr>
          <p:cNvPr id="2" name="文本框 1"/>
          <p:cNvSpPr txBox="1"/>
          <p:nvPr/>
        </p:nvSpPr>
        <p:spPr>
          <a:xfrm>
            <a:off x="710565" y="1556385"/>
            <a:ext cx="9886950" cy="3260725"/>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作用：用于显示文件内容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 cat [-n] fileName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 ：由1开始对所有输出的行数编号</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cat /etc/profile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/etc</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目录下的</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profile</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more</a:t>
            </a:r>
            <a:endParaRPr kumimoji="1" lang="en-US" altLang="zh-CN">
              <a:solidFill>
                <a:srgbClr val="FF0000"/>
              </a:solidFill>
            </a:endParaRPr>
          </a:p>
        </p:txBody>
      </p:sp>
      <p:sp>
        <p:nvSpPr>
          <p:cNvPr id="2" name="文本框 1"/>
          <p:cNvSpPr txBox="1"/>
          <p:nvPr/>
        </p:nvSpPr>
        <p:spPr>
          <a:xfrm>
            <a:off x="710565" y="1556385"/>
            <a:ext cx="9886950" cy="4315460"/>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作用：以分页的形式显示文件内容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more</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fileName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回车键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向下滚动一行</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空格键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向下滚动一屏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返回上一屏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q或者</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Ctrl+C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退出more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more /etc/profile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以分页方式显示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/etc</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目录下的</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profile</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tail</a:t>
            </a:r>
            <a:endParaRPr kumimoji="1" lang="en-US" altLang="zh-CN">
              <a:solidFill>
                <a:srgbClr val="FF0000"/>
              </a:solidFill>
            </a:endParaRPr>
          </a:p>
        </p:txBody>
      </p:sp>
      <p:sp>
        <p:nvSpPr>
          <p:cNvPr id="2" name="文本框 1"/>
          <p:cNvSpPr txBox="1"/>
          <p:nvPr/>
        </p:nvSpPr>
        <p:spPr>
          <a:xfrm>
            <a:off x="710565" y="1556385"/>
            <a:ext cx="9622790" cy="3959225"/>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作用：查看文件末尾的内容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tail</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fileName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：动态读取文件末尾内容并显示，通常用于日志文件的内容输出</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tail /etc/profile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显示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/etc</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目录下的</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profile</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文件末尾</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10</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行的</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tail -20 /etc/profile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显示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/etc</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目录下的</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profile</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文件末尾</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0</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行的内容</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algn="l"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tail -f /itcast/my.log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动态读取</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目录下的</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my.log</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文件末尾内容并显示</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mkdir</a:t>
            </a:r>
            <a:endParaRPr kumimoji="1" lang="en-US" altLang="zh-CN">
              <a:solidFill>
                <a:srgbClr val="FF0000"/>
              </a:solidFill>
            </a:endParaRPr>
          </a:p>
        </p:txBody>
      </p:sp>
      <p:sp>
        <p:nvSpPr>
          <p:cNvPr id="2" name="文本框 1"/>
          <p:cNvSpPr txBox="1"/>
          <p:nvPr/>
        </p:nvSpPr>
        <p:spPr>
          <a:xfrm>
            <a:off x="710565" y="1624330"/>
            <a:ext cx="10560050" cy="3505835"/>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作用：创建目录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语法：mkdir [-p] dirName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-p：确保目录名称存在，不存在的就创建一个。通过此选项，可以实现多层目录同时创建</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mkdir itcast  在当前目录下，建立一个名为itcast的子目录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mkdir -p itcast/test   在工作目录下的itcast目录中建立一个名为test的子目录，若itcast目录不存在，则建立一个</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rmdir</a:t>
            </a:r>
            <a:endParaRPr kumimoji="1" lang="en-US" altLang="zh-CN">
              <a:solidFill>
                <a:srgbClr val="FF0000"/>
              </a:solidFill>
            </a:endParaRPr>
          </a:p>
        </p:txBody>
      </p:sp>
      <p:sp>
        <p:nvSpPr>
          <p:cNvPr id="2" name="文本框 1"/>
          <p:cNvSpPr txBox="1"/>
          <p:nvPr/>
        </p:nvSpPr>
        <p:spPr>
          <a:xfrm>
            <a:off x="710565" y="1624330"/>
            <a:ext cx="10560050" cy="3854450"/>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作用：删除空目录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dir [-p] dirName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-p：当子目录被删除后使父目录为空目录的话，则一并删除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dir itcast   删除名为itcast的空目录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dir -p itcast/test   删除itcast目录中名为test的子目录，若</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test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目录删除后</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目录变为空目录</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，则也被删除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rmdir itcast*   </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删除名称以</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开始的空目录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文</a:t>
            </a:r>
            <a:r>
              <a:rPr kumimoji="1">
                <a:solidFill>
                  <a:schemeClr val="tx1">
                    <a:lumMod val="65000"/>
                    <a:lumOff val="35000"/>
                  </a:schemeClr>
                </a:solidFill>
              </a:rPr>
              <a:t>件目录操作命令 </a:t>
            </a:r>
            <a:r>
              <a:rPr kumimoji="1" lang="en-US" altLang="zh-CN">
                <a:solidFill>
                  <a:srgbClr val="FF0000"/>
                </a:solidFill>
              </a:rPr>
              <a:t>rm</a:t>
            </a:r>
            <a:endParaRPr kumimoji="1" lang="en-US" altLang="zh-CN">
              <a:solidFill>
                <a:srgbClr val="FF0000"/>
              </a:solidFill>
            </a:endParaRPr>
          </a:p>
        </p:txBody>
      </p:sp>
      <p:sp>
        <p:nvSpPr>
          <p:cNvPr id="2" name="文本框 1"/>
          <p:cNvSpPr txBox="1"/>
          <p:nvPr/>
        </p:nvSpPr>
        <p:spPr>
          <a:xfrm>
            <a:off x="710565" y="1624330"/>
            <a:ext cx="10560050" cy="4220845"/>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作用：删除文件或者目录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rf</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ame</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说明：</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将目录及目录中所有文件（目录）逐一删除，即递归删除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无需确认，直接删除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 itcast/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删除</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名为itcast的目录和目录中所有文件，删除前需确认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 -rf</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itcast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无需确认，直接</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删除名为itcast的目录和目录中所有文件</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rm -f hello.txt   </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无需确认，直接删除</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拷贝移动命令 </a:t>
            </a:r>
            <a:r>
              <a:rPr kumimoji="1" lang="en-US" altLang="zh-CN">
                <a:solidFill>
                  <a:srgbClr val="FF0000"/>
                </a:solidFill>
              </a:rPr>
              <a:t>cp</a:t>
            </a:r>
            <a:endParaRPr kumimoji="1" lang="en-US" altLang="zh-CN">
              <a:solidFill>
                <a:srgbClr val="FF0000"/>
              </a:solidFill>
            </a:endParaRPr>
          </a:p>
        </p:txBody>
      </p:sp>
      <p:sp>
        <p:nvSpPr>
          <p:cNvPr id="2" name="文本框 1"/>
          <p:cNvSpPr txBox="1"/>
          <p:nvPr/>
        </p:nvSpPr>
        <p:spPr>
          <a:xfrm>
            <a:off x="710565" y="1598930"/>
            <a:ext cx="10303510" cy="4491355"/>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作用：用于复制文件或目录</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cp [-r] source </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dest</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None/>
            </a:pP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latinLnBrk="1">
              <a:lnSpc>
                <a:spcPct val="150000"/>
              </a:lnSpc>
              <a:buNone/>
            </a:pP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说明</a:t>
            </a: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latinLnBrk="1">
              <a:lnSpc>
                <a:spcPct val="150000"/>
              </a:lnSpc>
              <a:buFont typeface="Wingdings" panose="05000000000000000000" charset="0"/>
              <a:buChar char="l"/>
            </a:pPr>
            <a:r>
              <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a:t>
            </a:r>
            <a:r>
              <a:rPr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：如果复制的是目录需要使用此选项，此时将复制该目录下所有的子目录和文件</a:t>
            </a: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fontAlgn="auto" latinLnBrk="1">
              <a:lnSpc>
                <a:spcPct val="150000"/>
              </a:lnSpc>
            </a:pP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cp hello.txt itcast/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复制到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目录中</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cp hello.txt ./hi.txt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复制到当前目录，并改名为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hi.txt</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cp -r itcast/ ./itheima/    </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目录和目录下所有文件复制到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cp -r itcast/* ./itheima/  </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目录下所有文件复制到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拷贝移动命令 </a:t>
            </a:r>
            <a:r>
              <a:rPr kumimoji="1" lang="en-US" altLang="zh-CN">
                <a:solidFill>
                  <a:srgbClr val="FF0000"/>
                </a:solidFill>
              </a:rPr>
              <a:t>mv</a:t>
            </a:r>
            <a:endParaRPr kumimoji="1" lang="en-US" altLang="zh-CN">
              <a:solidFill>
                <a:srgbClr val="FF0000"/>
              </a:solidFill>
            </a:endParaRPr>
          </a:p>
        </p:txBody>
      </p:sp>
      <p:sp>
        <p:nvSpPr>
          <p:cNvPr id="2" name="文本框 1"/>
          <p:cNvSpPr txBox="1"/>
          <p:nvPr/>
        </p:nvSpPr>
        <p:spPr>
          <a:xfrm>
            <a:off x="710565" y="1598930"/>
            <a:ext cx="10303510" cy="3863340"/>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作用：为文件或目录改名、或将文件或目录移动到其它位置</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mv </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source </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dest</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None/>
            </a:pPr>
            <a:endParaRPr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mv hello.txt hi.txt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改名为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hi.txt</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mv hi.txt itheima/                  </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将文件</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hi.txt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移动到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目录中</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mv hi.txt itheima/hello.txt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hi.txt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移动到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目录中，并改名为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hello.txt</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mv itcast/ itheima/                </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如果</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目录不存在，</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目录改名为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mv itcast/ itheima/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如果</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目录存在，将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目录移动到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itheima</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目录中</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48335" y="378357"/>
            <a:ext cx="2996367" cy="369332"/>
          </a:xfrm>
          <a:prstGeom prst="rect">
            <a:avLst/>
          </a:prstGeom>
        </p:spPr>
        <p:txBody>
          <a:bodyPr wrap="square" rtlCol="0" anchor="ctr" anchorCtr="0">
            <a:spAutoFit/>
          </a:bodyPr>
          <a:lstStyle/>
          <a:p>
            <a:pPr algn="ctr"/>
            <a:r>
              <a:rPr kumimoji="1" lang="zh-CN" altLang="en-US">
                <a:solidFill>
                  <a:srgbClr val="AD2B26"/>
                </a:solidFill>
                <a:ea typeface="Alibaba PuHuiTi R"/>
              </a:rPr>
              <a:t>学完后能干什么？</a:t>
            </a:r>
            <a:endParaRPr kumimoji="1" lang="zh-CN" altLang="en-US" dirty="0">
              <a:solidFill>
                <a:srgbClr val="AD2B26"/>
              </a:solidFill>
              <a:ea typeface="Alibaba PuHuiTi R"/>
            </a:endParaRPr>
          </a:p>
        </p:txBody>
      </p:sp>
      <p:sp>
        <p:nvSpPr>
          <p:cNvPr id="2" name="矩形 1"/>
          <p:cNvSpPr/>
          <p:nvPr/>
        </p:nvSpPr>
        <p:spPr>
          <a:xfrm>
            <a:off x="5374640" y="1561465"/>
            <a:ext cx="1198245" cy="6305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effectLst>
                  <a:outerShdw blurRad="38100" dist="19050" dir="2700000" algn="tl" rotWithShape="0">
                    <a:schemeClr val="dk1">
                      <a:alpha val="40000"/>
                    </a:schemeClr>
                  </a:outerShdw>
                </a:effectLst>
                <a:sym typeface="+mn-ea"/>
              </a:rPr>
              <a:t>安装</a:t>
            </a:r>
            <a:r>
              <a:rPr lang="zh-CN" altLang="en-US">
                <a:solidFill>
                  <a:schemeClr val="tx1"/>
                </a:solidFill>
                <a:effectLst>
                  <a:outerShdw blurRad="38100" dist="19050" dir="2700000" algn="tl" rotWithShape="0">
                    <a:schemeClr val="dk1">
                      <a:alpha val="40000"/>
                    </a:schemeClr>
                  </a:outerShdw>
                </a:effectLst>
                <a:sym typeface="+mn-ea"/>
              </a:rPr>
              <a:t>软件</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3" name="矩形 2"/>
          <p:cNvSpPr/>
          <p:nvPr/>
        </p:nvSpPr>
        <p:spPr>
          <a:xfrm>
            <a:off x="7500620" y="1561465"/>
            <a:ext cx="1198245" cy="6305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effectLst>
                  <a:outerShdw blurRad="38100" dist="19050" dir="2700000" algn="tl" rotWithShape="0">
                    <a:schemeClr val="dk1">
                      <a:alpha val="40000"/>
                    </a:schemeClr>
                  </a:outerShdw>
                </a:effectLst>
                <a:sym typeface="+mn-ea"/>
              </a:rPr>
              <a:t>项目部署</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6" name="矩形 5"/>
          <p:cNvSpPr/>
          <p:nvPr/>
        </p:nvSpPr>
        <p:spPr>
          <a:xfrm>
            <a:off x="3225800" y="1561465"/>
            <a:ext cx="1198245" cy="6305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effectLst>
                  <a:outerShdw blurRad="38100" dist="19050" dir="2700000" algn="tl" rotWithShape="0">
                    <a:schemeClr val="dk1">
                      <a:alpha val="40000"/>
                    </a:schemeClr>
                  </a:outerShdw>
                </a:effectLst>
                <a:sym typeface="+mn-ea"/>
              </a:rPr>
              <a:t>常用命令</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7" name="文本框 6"/>
          <p:cNvSpPr txBox="1"/>
          <p:nvPr/>
        </p:nvSpPr>
        <p:spPr>
          <a:xfrm>
            <a:off x="5314950" y="2014220"/>
            <a:ext cx="1216025" cy="1636395"/>
          </a:xfrm>
          <a:prstGeom prst="rect">
            <a:avLst/>
          </a:prstGeom>
        </p:spPr>
        <p:txBody>
          <a:bodyPr anchor="ctr" anchorCtr="0"/>
          <a:p>
            <a:pPr algn="l"/>
            <a:endParaRPr kumimoji="1" lang="en-US" altLang="zh-CN" dirty="0" smtClean="0">
              <a:solidFill>
                <a:srgbClr val="AD2B26"/>
              </a:solidFill>
            </a:endParaRPr>
          </a:p>
          <a:p>
            <a:pPr algn="l"/>
            <a:r>
              <a:rPr kumimoji="1" lang="zh-CN" altLang="en-US" sz="1600" dirty="0" smtClean="0">
                <a:solidFill>
                  <a:schemeClr val="tx1">
                    <a:lumMod val="50000"/>
                    <a:lumOff val="50000"/>
                  </a:schemeClr>
                </a:solidFill>
              </a:rPr>
              <a:t>文件上传</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jdk</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tomcat</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mysql</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a:t>
            </a:r>
            <a:endParaRPr kumimoji="1" lang="en-US" altLang="zh-CN" sz="1600" dirty="0" smtClean="0">
              <a:solidFill>
                <a:schemeClr val="tx1">
                  <a:lumMod val="50000"/>
                  <a:lumOff val="50000"/>
                </a:schemeClr>
              </a:solidFill>
            </a:endParaRPr>
          </a:p>
        </p:txBody>
      </p:sp>
      <p:sp>
        <p:nvSpPr>
          <p:cNvPr id="8" name="矩形 7"/>
          <p:cNvSpPr/>
          <p:nvPr/>
        </p:nvSpPr>
        <p:spPr>
          <a:xfrm>
            <a:off x="1076960" y="1561465"/>
            <a:ext cx="1198245" cy="6305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effectLst>
                  <a:outerShdw blurRad="38100" dist="19050" dir="2700000" algn="tl" rotWithShape="0">
                    <a:schemeClr val="dk1">
                      <a:alpha val="40000"/>
                    </a:schemeClr>
                  </a:outerShdw>
                </a:effectLst>
              </a:rPr>
              <a:t>环境搭建</a:t>
            </a:r>
            <a:endParaRPr lang="zh-CN" altLang="en-US">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981710" y="2100580"/>
            <a:ext cx="1494790" cy="1264285"/>
          </a:xfrm>
          <a:prstGeom prst="rect">
            <a:avLst/>
          </a:prstGeom>
        </p:spPr>
        <p:txBody>
          <a:bodyPr anchor="ctr" anchorCtr="0"/>
          <a:p>
            <a:pPr algn="l"/>
            <a:r>
              <a:rPr kumimoji="1" lang="en-US" altLang="zh-CN" sz="1600" dirty="0" smtClean="0">
                <a:solidFill>
                  <a:schemeClr val="tx1">
                    <a:lumMod val="50000"/>
                    <a:lumOff val="50000"/>
                  </a:schemeClr>
                </a:solidFill>
              </a:rPr>
              <a:t>Linux</a:t>
            </a:r>
            <a:r>
              <a:rPr kumimoji="1" lang="zh-CN" altLang="en-US" sz="1600" dirty="0" smtClean="0">
                <a:solidFill>
                  <a:schemeClr val="tx1">
                    <a:lumMod val="50000"/>
                    <a:lumOff val="50000"/>
                  </a:schemeClr>
                </a:solidFill>
              </a:rPr>
              <a:t>安装</a:t>
            </a:r>
            <a:endParaRPr kumimoji="1" lang="zh-CN" altLang="en-US" sz="1600" dirty="0" smtClean="0">
              <a:solidFill>
                <a:schemeClr val="tx1">
                  <a:lumMod val="50000"/>
                  <a:lumOff val="50000"/>
                </a:schemeClr>
              </a:solidFill>
            </a:endParaRPr>
          </a:p>
          <a:p>
            <a:pPr algn="l"/>
            <a:r>
              <a:rPr kumimoji="1" lang="zh-CN" altLang="en-US" sz="1600" dirty="0" smtClean="0">
                <a:solidFill>
                  <a:schemeClr val="tx1">
                    <a:lumMod val="50000"/>
                    <a:lumOff val="50000"/>
                  </a:schemeClr>
                </a:solidFill>
              </a:rPr>
              <a:t>远程连接</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a:t>
            </a:r>
            <a:endParaRPr kumimoji="1" lang="en-US" altLang="zh-CN" sz="1600" dirty="0" smtClean="0">
              <a:solidFill>
                <a:schemeClr val="tx1">
                  <a:lumMod val="50000"/>
                  <a:lumOff val="50000"/>
                </a:schemeClr>
              </a:solidFill>
            </a:endParaRPr>
          </a:p>
        </p:txBody>
      </p:sp>
      <p:sp>
        <p:nvSpPr>
          <p:cNvPr id="10" name="文本框 9"/>
          <p:cNvSpPr txBox="1"/>
          <p:nvPr/>
        </p:nvSpPr>
        <p:spPr>
          <a:xfrm>
            <a:off x="7428230" y="2369820"/>
            <a:ext cx="1362710" cy="1392555"/>
          </a:xfrm>
          <a:prstGeom prst="rect">
            <a:avLst/>
          </a:prstGeom>
        </p:spPr>
        <p:txBody>
          <a:bodyPr anchor="ctr" anchorCtr="0"/>
          <a:p>
            <a:pPr algn="l"/>
            <a:r>
              <a:rPr kumimoji="1" lang="en-US" altLang="zh-CN" sz="1600" dirty="0" smtClean="0">
                <a:solidFill>
                  <a:schemeClr val="tx1">
                    <a:lumMod val="50000"/>
                    <a:lumOff val="50000"/>
                  </a:schemeClr>
                </a:solidFill>
              </a:rPr>
              <a:t>Java</a:t>
            </a:r>
            <a:r>
              <a:rPr kumimoji="1" lang="zh-CN" altLang="en-US" sz="1600" dirty="0" smtClean="0">
                <a:solidFill>
                  <a:schemeClr val="tx1">
                    <a:lumMod val="50000"/>
                    <a:lumOff val="50000"/>
                  </a:schemeClr>
                </a:solidFill>
              </a:rPr>
              <a:t>应用</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Python</a:t>
            </a:r>
            <a:r>
              <a:rPr kumimoji="1" lang="zh-CN" altLang="en-US" sz="1600" dirty="0" smtClean="0">
                <a:solidFill>
                  <a:schemeClr val="tx1">
                    <a:lumMod val="50000"/>
                    <a:lumOff val="50000"/>
                  </a:schemeClr>
                </a:solidFill>
              </a:rPr>
              <a:t>应用</a:t>
            </a:r>
            <a:endParaRPr kumimoji="1" lang="zh-CN" altLang="en-US" sz="1600" dirty="0" smtClean="0">
              <a:solidFill>
                <a:schemeClr val="tx1">
                  <a:lumMod val="50000"/>
                  <a:lumOff val="50000"/>
                </a:schemeClr>
              </a:solidFill>
            </a:endParaRPr>
          </a:p>
          <a:p>
            <a:pPr algn="l"/>
            <a:r>
              <a:rPr kumimoji="1" lang="zh-CN" altLang="en-US" sz="1600" dirty="0" smtClean="0">
                <a:solidFill>
                  <a:schemeClr val="tx1">
                    <a:lumMod val="50000"/>
                    <a:lumOff val="50000"/>
                  </a:schemeClr>
                </a:solidFill>
              </a:rPr>
              <a:t>日志查看</a:t>
            </a:r>
            <a:endParaRPr kumimoji="1" lang="zh-CN" altLang="en-US" sz="1600" dirty="0" smtClean="0">
              <a:solidFill>
                <a:schemeClr val="tx1">
                  <a:lumMod val="50000"/>
                  <a:lumOff val="50000"/>
                </a:schemeClr>
              </a:solidFill>
            </a:endParaRPr>
          </a:p>
          <a:p>
            <a:pPr algn="l"/>
            <a:r>
              <a:rPr kumimoji="1" lang="zh-CN" altLang="en-US" sz="1600" dirty="0" smtClean="0">
                <a:solidFill>
                  <a:schemeClr val="tx1">
                    <a:lumMod val="50000"/>
                    <a:lumOff val="50000"/>
                  </a:schemeClr>
                </a:solidFill>
              </a:rPr>
              <a:t>系统管理</a:t>
            </a:r>
            <a:endParaRPr kumimoji="1" lang="zh-CN" altLang="en-US" sz="1600" dirty="0" smtClean="0">
              <a:solidFill>
                <a:schemeClr val="tx1">
                  <a:lumMod val="50000"/>
                  <a:lumOff val="50000"/>
                </a:schemeClr>
              </a:solidFill>
            </a:endParaRPr>
          </a:p>
          <a:p>
            <a:pPr algn="l"/>
            <a:r>
              <a:rPr kumimoji="1" lang="zh-CN" altLang="en-US" sz="1600" dirty="0" smtClean="0">
                <a:solidFill>
                  <a:schemeClr val="tx1">
                    <a:lumMod val="50000"/>
                    <a:lumOff val="50000"/>
                  </a:schemeClr>
                </a:solidFill>
              </a:rPr>
              <a:t>用户权限</a:t>
            </a:r>
            <a:endParaRPr kumimoji="1" lang="en-US"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a:t>
            </a:r>
            <a:endParaRPr kumimoji="1" lang="en-US" altLang="zh-CN" sz="1600" dirty="0" smtClean="0">
              <a:solidFill>
                <a:schemeClr val="tx1">
                  <a:lumMod val="50000"/>
                  <a:lumOff val="50000"/>
                </a:schemeClr>
              </a:solidFill>
            </a:endParaRPr>
          </a:p>
        </p:txBody>
      </p:sp>
      <p:sp>
        <p:nvSpPr>
          <p:cNvPr id="11" name="文本框 10"/>
          <p:cNvSpPr txBox="1"/>
          <p:nvPr/>
        </p:nvSpPr>
        <p:spPr>
          <a:xfrm>
            <a:off x="3143885" y="2019300"/>
            <a:ext cx="1362710" cy="1916430"/>
          </a:xfrm>
          <a:prstGeom prst="rect">
            <a:avLst/>
          </a:prstGeom>
        </p:spPr>
        <p:txBody>
          <a:bodyPr anchor="ctr" anchorCtr="0"/>
          <a:p>
            <a:pPr algn="l"/>
            <a:r>
              <a:rPr kumimoji="1" lang="zh-CN" sz="1600" dirty="0" smtClean="0">
                <a:solidFill>
                  <a:schemeClr val="tx1">
                    <a:lumMod val="50000"/>
                    <a:lumOff val="50000"/>
                  </a:schemeClr>
                </a:solidFill>
              </a:rPr>
              <a:t>文件、</a:t>
            </a:r>
            <a:r>
              <a:rPr kumimoji="1" lang="zh-CN" altLang="zh-CN" sz="1600" dirty="0" smtClean="0">
                <a:solidFill>
                  <a:schemeClr val="tx1">
                    <a:lumMod val="50000"/>
                    <a:lumOff val="50000"/>
                  </a:schemeClr>
                </a:solidFill>
              </a:rPr>
              <a:t>目录</a:t>
            </a:r>
            <a:endParaRPr kumimoji="1" lang="zh-CN" altLang="zh-CN" sz="1600" dirty="0" smtClean="0">
              <a:solidFill>
                <a:schemeClr val="tx1">
                  <a:lumMod val="50000"/>
                  <a:lumOff val="50000"/>
                </a:schemeClr>
              </a:solidFill>
            </a:endParaRPr>
          </a:p>
          <a:p>
            <a:pPr algn="l"/>
            <a:r>
              <a:rPr kumimoji="1" lang="zh-CN" altLang="zh-CN" sz="1600" dirty="0" smtClean="0">
                <a:solidFill>
                  <a:schemeClr val="tx1">
                    <a:lumMod val="50000"/>
                    <a:lumOff val="50000"/>
                  </a:schemeClr>
                </a:solidFill>
              </a:rPr>
              <a:t>拷贝、移动</a:t>
            </a:r>
            <a:endParaRPr kumimoji="1" lang="zh-CN" altLang="zh-CN" sz="1600" dirty="0" smtClean="0">
              <a:solidFill>
                <a:schemeClr val="tx1">
                  <a:lumMod val="50000"/>
                  <a:lumOff val="50000"/>
                </a:schemeClr>
              </a:solidFill>
            </a:endParaRPr>
          </a:p>
          <a:p>
            <a:pPr algn="l"/>
            <a:r>
              <a:rPr kumimoji="1" lang="zh-CN" altLang="zh-CN" sz="1600" dirty="0" smtClean="0">
                <a:solidFill>
                  <a:schemeClr val="tx1">
                    <a:lumMod val="50000"/>
                    <a:lumOff val="50000"/>
                  </a:schemeClr>
                </a:solidFill>
              </a:rPr>
              <a:t>打包、压缩</a:t>
            </a:r>
            <a:endParaRPr kumimoji="1" lang="zh-CN" altLang="zh-CN" sz="1600" dirty="0" smtClean="0">
              <a:solidFill>
                <a:schemeClr val="tx1">
                  <a:lumMod val="50000"/>
                  <a:lumOff val="50000"/>
                </a:schemeClr>
              </a:solidFill>
            </a:endParaRPr>
          </a:p>
          <a:p>
            <a:pPr algn="l"/>
            <a:r>
              <a:rPr kumimoji="1" lang="zh-CN" altLang="zh-CN" sz="1600" dirty="0" smtClean="0">
                <a:solidFill>
                  <a:schemeClr val="tx1">
                    <a:lumMod val="50000"/>
                    <a:lumOff val="50000"/>
                  </a:schemeClr>
                </a:solidFill>
              </a:rPr>
              <a:t>文本编辑</a:t>
            </a:r>
            <a:endParaRPr kumimoji="1" lang="zh-CN" altLang="zh-CN" sz="1600" dirty="0" smtClean="0">
              <a:solidFill>
                <a:schemeClr val="tx1">
                  <a:lumMod val="50000"/>
                  <a:lumOff val="50000"/>
                </a:schemeClr>
              </a:solidFill>
            </a:endParaRPr>
          </a:p>
          <a:p>
            <a:pPr algn="l"/>
            <a:r>
              <a:rPr kumimoji="1" lang="en-US" altLang="zh-CN" sz="1600" dirty="0" smtClean="0">
                <a:solidFill>
                  <a:schemeClr val="tx1">
                    <a:lumMod val="50000"/>
                    <a:lumOff val="50000"/>
                  </a:schemeClr>
                </a:solidFill>
              </a:rPr>
              <a:t>...</a:t>
            </a:r>
            <a:endParaRPr kumimoji="1" lang="en-US" altLang="zh-CN" sz="1600" dirty="0" smtClean="0">
              <a:solidFill>
                <a:schemeClr val="tx1">
                  <a:lumMod val="50000"/>
                  <a:lumOff val="50000"/>
                </a:schemeClr>
              </a:solidFill>
            </a:endParaRPr>
          </a:p>
        </p:txBody>
      </p:sp>
      <p:sp>
        <p:nvSpPr>
          <p:cNvPr id="12" name="右箭头 11"/>
          <p:cNvSpPr/>
          <p:nvPr/>
        </p:nvSpPr>
        <p:spPr>
          <a:xfrm>
            <a:off x="2476500" y="1754505"/>
            <a:ext cx="548640" cy="23368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右箭头 12"/>
          <p:cNvSpPr/>
          <p:nvPr/>
        </p:nvSpPr>
        <p:spPr>
          <a:xfrm>
            <a:off x="6762115" y="1760220"/>
            <a:ext cx="548640" cy="23368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右箭头 13"/>
          <p:cNvSpPr/>
          <p:nvPr/>
        </p:nvSpPr>
        <p:spPr>
          <a:xfrm>
            <a:off x="4624070" y="1754505"/>
            <a:ext cx="548640" cy="23368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2" grpId="1" animBg="1"/>
      <p:bldP spid="2" grpId="1" animBg="1"/>
      <p:bldP spid="7" grpId="1"/>
      <p:bldP spid="13" grpId="1" animBg="1"/>
      <p:bldP spid="3" grpId="1" animBg="1"/>
      <p:bldP spid="10" grpId="1"/>
      <p:bldP spid="14" grpId="1" animBg="1"/>
      <p:bldP spid="6" grpId="1" animBg="1"/>
      <p:bldP spid="11" grpId="1"/>
      <p:bldP spid="8" grpId="0" animBg="1"/>
      <p:bldP spid="8" grpId="1" animBg="1"/>
      <p:bldP spid="9" grpId="2"/>
      <p:bldP spid="12" grpId="2" animBg="1"/>
      <p:bldP spid="6" grpId="2" animBg="1"/>
      <p:bldP spid="11" grpId="2"/>
      <p:bldP spid="14" grpId="2" animBg="1"/>
      <p:bldP spid="2" grpId="2" animBg="1"/>
      <p:bldP spid="7" grpId="2"/>
      <p:bldP spid="13" grpId="2" animBg="1"/>
      <p:bldP spid="3" grpId="2" animBg="1"/>
      <p:bldP spid="10" grpId="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打包压缩命令 </a:t>
            </a:r>
            <a:r>
              <a:rPr kumimoji="1" lang="en-US" altLang="zh-CN">
                <a:solidFill>
                  <a:srgbClr val="FF0000"/>
                </a:solidFill>
              </a:rPr>
              <a:t>tar</a:t>
            </a:r>
            <a:endParaRPr kumimoji="1" lang="en-US" altLang="zh-CN">
              <a:solidFill>
                <a:srgbClr val="FF0000"/>
              </a:solidFill>
            </a:endParaRPr>
          </a:p>
        </p:txBody>
      </p:sp>
      <p:sp>
        <p:nvSpPr>
          <p:cNvPr id="2" name="文本框 1"/>
          <p:cNvSpPr txBox="1"/>
          <p:nvPr/>
        </p:nvSpPr>
        <p:spPr>
          <a:xfrm>
            <a:off x="710565" y="1598930"/>
            <a:ext cx="10303510" cy="4211320"/>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作用：对文件进行打包、解包、压缩、解压</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tar [-zcxvf] </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fileName [files]</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包文件后缀为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.tar</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表示只是完成了打包，并没有压缩</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包文件后缀为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.tar.gz</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表示打包的同时还进行了压缩</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说明：</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-z</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z</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代表的是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gzip</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，通过gzip命令处理文件，</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gzip</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可以对文件压缩或者解压</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-c</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c</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代表的是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create</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，即创建新的包文件</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代表的是extract，实现从包文件中还原文件</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代表的是verbose，显示命令的执行过程</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代表的是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file</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，用于指定包文件的名称</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打包压缩命令 </a:t>
            </a:r>
            <a:r>
              <a:rPr kumimoji="1" lang="en-US" altLang="zh-CN">
                <a:solidFill>
                  <a:srgbClr val="FF0000"/>
                </a:solidFill>
              </a:rPr>
              <a:t>tar</a:t>
            </a:r>
            <a:endParaRPr kumimoji="1" lang="en-US" altLang="zh-CN">
              <a:solidFill>
                <a:srgbClr val="FF0000"/>
              </a:solidFill>
            </a:endParaRPr>
          </a:p>
        </p:txBody>
      </p:sp>
      <p:sp>
        <p:nvSpPr>
          <p:cNvPr id="2" name="文本框 1"/>
          <p:cNvSpPr txBox="1"/>
          <p:nvPr/>
        </p:nvSpPr>
        <p:spPr>
          <a:xfrm>
            <a:off x="710565" y="1598930"/>
            <a:ext cx="10303510" cy="3437255"/>
          </a:xfrm>
          <a:prstGeom prst="rect">
            <a:avLst/>
          </a:prstGeom>
        </p:spPr>
        <p:txBody>
          <a:bodyPr anchor="ctr" anchorCtr="0"/>
          <a:p>
            <a:pPr marL="285750" indent="-285750" fontAlgn="auto">
              <a:lnSpc>
                <a:spcPct val="150000"/>
              </a:lnSpc>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打包</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-cvf </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将当前目录下所有文件打包，打包后的文件名为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hello.tar</a:t>
            </a:r>
            <a:endPar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-zcvf </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.tar.gz ./*</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将当前目录下所有文件打包并压缩，打包后的文件名为</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hello.tar.gz</a:t>
            </a:r>
            <a:endPar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endPar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buFont typeface="Wingdings" panose="05000000000000000000" charset="0"/>
              <a:buNone/>
            </a:pP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解包</a:t>
            </a:r>
            <a:endPar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-xvf </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a:t>
            </a: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hello.tar</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文件进行解包，并将解包后的文件放在当前目录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-zxvf hello.tar.gz</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hello.tar.gz</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文件进行解压，并将解压后的文件放在当前目录</a:t>
            </a:r>
            <a:endPar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gn="l" fontAlgn="auto">
              <a:lnSpc>
                <a:spcPct val="150000"/>
              </a:lnSpc>
              <a:buFont typeface="Wingdings" panose="05000000000000000000" charset="0"/>
              <a:buChar char="l"/>
            </a:pPr>
            <a:r>
              <a:rPr kumimoji="1"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-zxvf </a:t>
            </a:r>
            <a:r>
              <a:rPr kumimoji="1" 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a:t>
            </a:r>
            <a:r>
              <a:rPr kumimoji="1"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.tar.gz -C /usr/local</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hello.tar.gz</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文件进行解压，并将解压后的文件放在</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/usr/local</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文本编辑命令 </a:t>
            </a:r>
            <a:r>
              <a:rPr kumimoji="1" lang="en-US" altLang="zh-CN">
                <a:solidFill>
                  <a:srgbClr val="FF0000"/>
                </a:solidFill>
              </a:rPr>
              <a:t>vi/vim</a:t>
            </a:r>
            <a:endParaRPr kumimoji="1" lang="en-US" altLang="zh-CN">
              <a:solidFill>
                <a:srgbClr val="FF0000"/>
              </a:solidFill>
            </a:endParaRPr>
          </a:p>
        </p:txBody>
      </p:sp>
      <p:sp>
        <p:nvSpPr>
          <p:cNvPr id="2" name="文本框 1"/>
          <p:cNvSpPr txBox="1"/>
          <p:nvPr/>
        </p:nvSpPr>
        <p:spPr>
          <a:xfrm>
            <a:off x="710565" y="1598930"/>
            <a:ext cx="10303510" cy="3156585"/>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a:t>
            </a:r>
            <a:r>
              <a:rPr kumimoji="1" lang="zh-CN"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命令是</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系统提供的一个文本编辑工具，可以对文件内容进行编辑，类似于</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Windows</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中的记事本</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 fileName</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说明：</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是从</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发展来的一个功能更加强大的文本编辑工具，在编辑文件时可以对文本内容进行着色，方便我们对文件进行编辑处理，所以实际工作中</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更加常用。</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要使用</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命令，需要我们自己完成安装。可以使用下面的命令来完成安装：</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Font typeface="Wingdings" panose="05000000000000000000" charset="0"/>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yum install vim</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p:cNvPicPr>
            <a:picLocks noChangeAspect="1"/>
          </p:cNvPicPr>
          <p:nvPr/>
        </p:nvPicPr>
        <p:blipFill>
          <a:blip r:embed="rId1"/>
          <a:stretch>
            <a:fillRect/>
          </a:stretch>
        </p:blipFill>
        <p:spPr>
          <a:xfrm>
            <a:off x="5054600" y="4755515"/>
            <a:ext cx="2354580" cy="1866900"/>
          </a:xfrm>
          <a:prstGeom prst="rect">
            <a:avLst/>
          </a:prstGeom>
        </p:spPr>
      </p:pic>
      <p:pic>
        <p:nvPicPr>
          <p:cNvPr id="6" name="图片 5"/>
          <p:cNvPicPr>
            <a:picLocks noChangeAspect="1"/>
          </p:cNvPicPr>
          <p:nvPr/>
        </p:nvPicPr>
        <p:blipFill>
          <a:blip r:embed="rId2"/>
          <a:stretch>
            <a:fillRect/>
          </a:stretch>
        </p:blipFill>
        <p:spPr>
          <a:xfrm>
            <a:off x="8194040" y="4762500"/>
            <a:ext cx="2514600" cy="188214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文本编辑命令 </a:t>
            </a:r>
            <a:r>
              <a:rPr kumimoji="1" lang="en-US" altLang="zh-CN">
                <a:solidFill>
                  <a:srgbClr val="FF0000"/>
                </a:solidFill>
              </a:rPr>
              <a:t>vim</a:t>
            </a:r>
            <a:endParaRPr kumimoji="1" lang="en-US" altLang="zh-CN">
              <a:solidFill>
                <a:srgbClr val="FF0000"/>
              </a:solidFill>
            </a:endParaRPr>
          </a:p>
        </p:txBody>
      </p:sp>
      <p:sp>
        <p:nvSpPr>
          <p:cNvPr id="2" name="文本框 1"/>
          <p:cNvSpPr txBox="1"/>
          <p:nvPr/>
        </p:nvSpPr>
        <p:spPr>
          <a:xfrm>
            <a:off x="710565" y="1598930"/>
            <a:ext cx="10303510" cy="3156585"/>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作用：对文件内容进行编辑，</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vim</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其实</a:t>
            </a: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就是一个文本编辑器</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vim fileName</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说明：</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、在使用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命令编辑文件时，如果指定的文件存在则直接打开此文件。如果指定的文件不存在则新建文件。</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在进行文本编辑时</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共分为三种模式，分别是命令模式（Command mode），</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插入</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模式（Insert mode）和</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底行</a:t>
            </a:r>
            <a:r>
              <a:rPr kumimoji="1"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模式（Last line mode）</a:t>
            </a:r>
            <a:r>
              <a:rPr kumimoji="1" 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。这三种模式之间可以相互切换。我们在使用</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时一定要注意我们当前所处的是哪种模式。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文本编辑命令 </a:t>
            </a:r>
            <a:r>
              <a:rPr kumimoji="1" lang="en-US" altLang="zh-CN">
                <a:solidFill>
                  <a:srgbClr val="FF0000"/>
                </a:solidFill>
              </a:rPr>
              <a:t>vim</a:t>
            </a:r>
            <a:endParaRPr kumimoji="1" lang="en-US" altLang="zh-CN">
              <a:solidFill>
                <a:srgbClr val="FF0000"/>
              </a:solidFill>
            </a:endParaRPr>
          </a:p>
        </p:txBody>
      </p:sp>
      <p:sp>
        <p:nvSpPr>
          <p:cNvPr id="2" name="文本框 1"/>
          <p:cNvSpPr txBox="1"/>
          <p:nvPr/>
        </p:nvSpPr>
        <p:spPr>
          <a:xfrm>
            <a:off x="710565" y="1598930"/>
            <a:ext cx="10303510" cy="2228215"/>
          </a:xfrm>
          <a:prstGeom prst="rect">
            <a:avLst/>
          </a:prstGeom>
        </p:spPr>
        <p:txBody>
          <a:bodyPr anchor="ctr" anchorCtr="0"/>
          <a:p>
            <a:pPr indent="0" fontAlgn="auto">
              <a:lnSpc>
                <a:spcPct val="150000"/>
              </a:lnSpc>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针对</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中的三种模式说明如下：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None/>
            </a:pP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fontAlgn="auto">
              <a:lnSpc>
                <a:spcPct val="150000"/>
              </a:lnSpc>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gn="l" fontAlgn="auto">
              <a:lnSpc>
                <a:spcPct val="150000"/>
              </a:lnSpc>
              <a:buClrTx/>
              <a:buSzTx/>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命令模式下可以查看文件内容、移动光标（上下左右箭头、</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gg</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gn="l" fontAlgn="auto">
              <a:lnSpc>
                <a:spcPct val="150000"/>
              </a:lnSpc>
              <a:buClrTx/>
              <a:buSzTx/>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通过vim命令打开文件后，默认进入命令模式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gn="l" fontAlgn="auto">
              <a:lnSpc>
                <a:spcPct val="150000"/>
              </a:lnSpc>
              <a:buClrTx/>
              <a:buSzTx/>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另外两种模式需要首先进入命令模式，才能进入彼此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文本编辑命令 </a:t>
            </a:r>
            <a:r>
              <a:rPr kumimoji="1" lang="en-US" altLang="zh-CN">
                <a:solidFill>
                  <a:srgbClr val="FF0000"/>
                </a:solidFill>
              </a:rPr>
              <a:t>vim</a:t>
            </a:r>
            <a:endParaRPr kumimoji="1" lang="en-US" altLang="zh-CN">
              <a:solidFill>
                <a:srgbClr val="FF0000"/>
              </a:solidFill>
            </a:endParaRPr>
          </a:p>
        </p:txBody>
      </p:sp>
      <p:sp>
        <p:nvSpPr>
          <p:cNvPr id="2" name="文本框 1"/>
          <p:cNvSpPr txBox="1"/>
          <p:nvPr/>
        </p:nvSpPr>
        <p:spPr>
          <a:xfrm>
            <a:off x="710565" y="1598930"/>
            <a:ext cx="10303510" cy="2228850"/>
          </a:xfrm>
          <a:prstGeom prst="rect">
            <a:avLst/>
          </a:prstGeom>
        </p:spPr>
        <p:txBody>
          <a:bodyPr anchor="ctr" anchorCtr="0"/>
          <a:p>
            <a:pPr indent="0" fontAlgn="auto">
              <a:lnSpc>
                <a:spcPct val="150000"/>
              </a:lnSpc>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针对</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中的三种模式说明如下：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None/>
            </a:pP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、插入模式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插入模式下可以对文件内容进行编辑</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在命令模式下按下</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i,a,o</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任意一个，可以进入插入模式。进入插入模式后，下方会出现【</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insert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】字样</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在插入模式下按下</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ESC</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键，回到命令模式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文本编辑命令 </a:t>
            </a:r>
            <a:r>
              <a:rPr kumimoji="1" lang="en-US" altLang="zh-CN">
                <a:solidFill>
                  <a:srgbClr val="FF0000"/>
                </a:solidFill>
              </a:rPr>
              <a:t>vim</a:t>
            </a:r>
            <a:endParaRPr kumimoji="1" lang="en-US" altLang="zh-CN">
              <a:solidFill>
                <a:srgbClr val="FF0000"/>
              </a:solidFill>
            </a:endParaRPr>
          </a:p>
        </p:txBody>
      </p:sp>
      <p:sp>
        <p:nvSpPr>
          <p:cNvPr id="2" name="文本框 1"/>
          <p:cNvSpPr txBox="1"/>
          <p:nvPr/>
        </p:nvSpPr>
        <p:spPr>
          <a:xfrm>
            <a:off x="710565" y="1598930"/>
            <a:ext cx="10303510" cy="2594610"/>
          </a:xfrm>
          <a:prstGeom prst="rect">
            <a:avLst/>
          </a:prstGeom>
        </p:spPr>
        <p:txBody>
          <a:bodyPr anchor="ctr" anchorCtr="0"/>
          <a:p>
            <a:pPr indent="0" fontAlgn="auto">
              <a:lnSpc>
                <a:spcPct val="150000"/>
              </a:lnSpc>
              <a:buNone/>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针对</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中的三种模式说明如下：</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fontAlgn="auto">
              <a:lnSpc>
                <a:spcPct val="150000"/>
              </a:lnSpc>
              <a:buNone/>
            </a:pP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None/>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、底行模式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底行模式下可以通过命令对文件内容进行查找、显示行号、退出等操作</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在命令模式下按下</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任意一个，可以进入底行模式</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方式进入底行模式后，可以对文件内容进行查找</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fontAlgn="auto">
              <a:lnSpc>
                <a:spcPct val="150000"/>
              </a:lnSpc>
              <a:buFont typeface="Wingdings" panose="05000000000000000000" charset="0"/>
              <a:buChar char="l"/>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方式进入底行模式后，可以输入</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wq</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（保存并退出）、</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q!</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（不保存退出）、</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 nu</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（显示行号）</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查找命令 </a:t>
            </a:r>
            <a:r>
              <a:rPr kumimoji="1" lang="en-US" altLang="zh-CN">
                <a:solidFill>
                  <a:srgbClr val="FF0000"/>
                </a:solidFill>
              </a:rPr>
              <a:t>find</a:t>
            </a:r>
            <a:endParaRPr kumimoji="1" lang="en-US" altLang="zh-CN">
              <a:solidFill>
                <a:srgbClr val="FF0000"/>
              </a:solidFill>
            </a:endParaRPr>
          </a:p>
        </p:txBody>
      </p:sp>
      <p:sp>
        <p:nvSpPr>
          <p:cNvPr id="2" name="文本框 1"/>
          <p:cNvSpPr txBox="1"/>
          <p:nvPr/>
        </p:nvSpPr>
        <p:spPr>
          <a:xfrm>
            <a:off x="710565" y="1598930"/>
            <a:ext cx="10303510" cy="2390140"/>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作用：在指定目录下查找文件</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find dirName -option fileName</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举例：</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find  .  –name “*.java”		在当前目录</a:t>
            </a: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及其</a:t>
            </a: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子目录</a:t>
            </a: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下查找.java结尾文件</a:t>
            </a:r>
            <a:endPar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find  /</a:t>
            </a:r>
            <a:r>
              <a:rPr kumimoji="1" 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  </a:t>
            </a: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-name “*.java”	在/</a:t>
            </a:r>
            <a:r>
              <a:rPr kumimoji="1" 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itcast</a:t>
            </a: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a:t>
            </a: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及其</a:t>
            </a: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子目录</a:t>
            </a: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下查找.java结尾的文件</a:t>
            </a:r>
            <a:endPar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kumimoji="1" altLang="zh-CN"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查找命令 </a:t>
            </a:r>
            <a:r>
              <a:rPr kumimoji="1" lang="en-US" altLang="zh-CN">
                <a:solidFill>
                  <a:srgbClr val="FF0000"/>
                </a:solidFill>
              </a:rPr>
              <a:t>grep</a:t>
            </a:r>
            <a:endParaRPr kumimoji="1" lang="en-US" altLang="zh-CN">
              <a:solidFill>
                <a:srgbClr val="FF0000"/>
              </a:solidFill>
            </a:endParaRPr>
          </a:p>
        </p:txBody>
      </p:sp>
      <p:sp>
        <p:nvSpPr>
          <p:cNvPr id="2" name="文本框 1"/>
          <p:cNvSpPr txBox="1"/>
          <p:nvPr/>
        </p:nvSpPr>
        <p:spPr>
          <a:xfrm>
            <a:off x="710565" y="1598930"/>
            <a:ext cx="10303510" cy="2390140"/>
          </a:xfrm>
          <a:prstGeom prst="rect">
            <a:avLst/>
          </a:prstGeom>
        </p:spPr>
        <p:txBody>
          <a:bodyPr anchor="ctr" anchorCtr="0"/>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作用：从指定文件中查找指定的文本内容</a:t>
            </a:r>
            <a:endPar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语法：</a:t>
            </a:r>
            <a:r>
              <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grep word fileName</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举例：</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grep Hello HelloWorld.java	查找HelloWorld.java文件中出现的Hello字符串的位置</a:t>
            </a:r>
            <a:endPar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grep hello *.java		查找当前目录中所有.java结尾的文件中包含hello字符串的位置</a:t>
            </a:r>
            <a:endPar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355" y="1463040"/>
            <a:ext cx="6637020" cy="4511040"/>
          </a:xfrm>
        </p:spPr>
        <p:txBody>
          <a:bodyPr/>
          <a:lstStyle/>
          <a:p>
            <a:r>
              <a:rPr lang="zh-CN" altLang="en-US"/>
              <a:t>文件目录操作（</a:t>
            </a:r>
            <a:r>
              <a:rPr lang="en-US" altLang="zh-CN" err="1"/>
              <a:t>ls</a:t>
            </a:r>
            <a:r>
              <a:rPr lang="zh-CN" altLang="en-US" err="1"/>
              <a:t>、</a:t>
            </a:r>
            <a:r>
              <a:rPr lang="en-US" altLang="zh-CN" err="1"/>
              <a:t>cd</a:t>
            </a:r>
            <a:r>
              <a:rPr lang="zh-CN" altLang="en-US" err="1"/>
              <a:t>、</a:t>
            </a:r>
            <a:r>
              <a:rPr lang="en-US" altLang="zh-CN" err="1"/>
              <a:t>cat</a:t>
            </a:r>
            <a:r>
              <a:rPr lang="zh-CN" altLang="en-US" err="1"/>
              <a:t>、</a:t>
            </a:r>
            <a:r>
              <a:rPr lang="en-US" altLang="zh-CN" err="1"/>
              <a:t>more</a:t>
            </a:r>
            <a:r>
              <a:rPr lang="zh-CN" altLang="en-US" err="1"/>
              <a:t>、</a:t>
            </a:r>
            <a:r>
              <a:rPr lang="en-US" altLang="zh-CN" err="1"/>
              <a:t>tail</a:t>
            </a:r>
            <a:r>
              <a:rPr lang="zh-CN" altLang="en-US" err="1"/>
              <a:t>、</a:t>
            </a:r>
            <a:r>
              <a:rPr lang="en-US" altLang="zh-CN" err="1"/>
              <a:t>mkdir</a:t>
            </a:r>
            <a:r>
              <a:rPr lang="zh-CN" altLang="en-US" err="1"/>
              <a:t>、</a:t>
            </a:r>
            <a:r>
              <a:rPr lang="en-US" altLang="zh-CN" err="1"/>
              <a:t>rm</a:t>
            </a:r>
            <a:r>
              <a:rPr lang="zh-CN" altLang="en-US"/>
              <a:t>）</a:t>
            </a:r>
            <a:endParaRPr lang="en-US" altLang="zh-CN"/>
          </a:p>
          <a:p>
            <a:r>
              <a:rPr lang="zh-CN" altLang="en-US"/>
              <a:t>拷贝移动（</a:t>
            </a:r>
            <a:r>
              <a:rPr lang="en-US" altLang="zh-CN" err="1"/>
              <a:t>cp</a:t>
            </a:r>
            <a:r>
              <a:rPr lang="zh-CN" altLang="en-US" err="1"/>
              <a:t>、</a:t>
            </a:r>
            <a:r>
              <a:rPr lang="en-US" altLang="zh-CN" err="1"/>
              <a:t>mv</a:t>
            </a:r>
            <a:r>
              <a:rPr lang="zh-CN" altLang="en-US"/>
              <a:t>）</a:t>
            </a:r>
            <a:endParaRPr lang="zh-CN" altLang="en-US"/>
          </a:p>
          <a:p>
            <a:r>
              <a:rPr lang="zh-CN" altLang="en-US">
                <a:sym typeface="+mn-ea"/>
              </a:rPr>
              <a:t>打包压缩（</a:t>
            </a:r>
            <a:r>
              <a:rPr lang="en-US">
                <a:sym typeface="+mn-ea"/>
              </a:rPr>
              <a:t>tar</a:t>
            </a:r>
            <a:r>
              <a:rPr lang="zh-CN" altLang="en-US">
                <a:sym typeface="+mn-ea"/>
              </a:rPr>
              <a:t>）</a:t>
            </a:r>
            <a:endParaRPr lang="en-US" altLang="zh-CN"/>
          </a:p>
          <a:p>
            <a:r>
              <a:rPr lang="zh-CN" altLang="en-US"/>
              <a:t>文本编辑（</a:t>
            </a:r>
            <a:r>
              <a:rPr lang="en-US" altLang="zh-CN" err="1"/>
              <a:t>vim</a:t>
            </a:r>
            <a:r>
              <a:rPr lang="zh-CN" altLang="en-US"/>
              <a:t>）</a:t>
            </a:r>
            <a:endParaRPr lang="zh-CN" altLang="en-US"/>
          </a:p>
          <a:p>
            <a:r>
              <a:rPr lang="zh-CN" altLang="en-US"/>
              <a:t>查找（</a:t>
            </a:r>
            <a:r>
              <a:rPr lang="en-US" altLang="zh-CN"/>
              <a:t>find</a:t>
            </a:r>
            <a:r>
              <a:rPr lang="zh-CN" altLang="en-US"/>
              <a:t>、</a:t>
            </a:r>
            <a:r>
              <a:rPr lang="en-US" altLang="zh-CN"/>
              <a:t>grep</a:t>
            </a:r>
            <a:r>
              <a:rPr lang="zh-CN" altLang="en-US"/>
              <a:t>）</a:t>
            </a:r>
            <a:endParaRPr lang="zh-CN" altLang="en-US"/>
          </a:p>
        </p:txBody>
      </p:sp>
      <p:sp>
        <p:nvSpPr>
          <p:cNvPr id="6" name="标题 2"/>
          <p:cNvSpPr>
            <a:spLocks noGrp="1"/>
          </p:cNvSpPr>
          <p:nvPr>
            <p:ph type="title"/>
          </p:nvPr>
        </p:nvSpPr>
        <p:spPr>
          <a:xfrm>
            <a:off x="710880" y="244189"/>
            <a:ext cx="8771021" cy="517190"/>
          </a:xfrm>
        </p:spPr>
        <p:txBody>
          <a:bodyPr/>
          <a:lstStyle/>
          <a:p>
            <a:r>
              <a:rPr lang="en-US" altLang="zh-CN"/>
              <a:t>Linux</a:t>
            </a:r>
            <a:r>
              <a:rPr lang="zh-CN" altLang="en-US"/>
              <a:t>常用命令</a:t>
            </a:r>
            <a:endParaRPr kumimoji="1"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5019675" y="494665"/>
            <a:ext cx="5973445" cy="5957570"/>
          </a:xfrm>
        </p:spPr>
        <p:txBody>
          <a:bodyPr/>
          <a:lstStyle/>
          <a:p>
            <a:r>
              <a:rPr>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spcBef>
                <a:spcPts val="0"/>
              </a:spcBef>
            </a:pPr>
            <a:r>
              <a:rPr>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Linux安装</a:t>
            </a:r>
            <a:endParaRPr>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spcBef>
                <a:spcPts val="0"/>
              </a:spcBef>
            </a:pP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常用命令</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软件安装</a:t>
            </a:r>
            <a:endParaRPr>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项目部署</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rPr>
              <a:t>软件安装</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idx="10"/>
          </p:nvPr>
        </p:nvSpPr>
        <p:spPr>
          <a:xfrm>
            <a:off x="5273040" y="3069272"/>
            <a:ext cx="5466080" cy="3124494"/>
          </a:xfrm>
        </p:spPr>
        <p:txBody>
          <a:body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软件安装方式</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dk</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omcat</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安装</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lrzsz</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文本占位符 4"/>
          <p:cNvSpPr>
            <a:spLocks noGrp="1"/>
          </p:cNvSpPr>
          <p:nvPr>
            <p:ph type="body" sz="quarter" idx="11"/>
          </p:nvPr>
        </p:nvSpPr>
        <p:spPr/>
        <p:txBody>
          <a:bodyPr/>
          <a:lstStyle/>
          <a:p>
            <a:r>
              <a:rPr lang="en-US" altLang="zh-CN"/>
              <a:t>0</a:t>
            </a:r>
            <a:r>
              <a:rPr lang="en-US"/>
              <a:t>4</a:t>
            </a:r>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rPr>
              <a:t>软</a:t>
            </a:r>
            <a:r>
              <a:rPr kumimoji="1">
                <a:solidFill>
                  <a:schemeClr val="tx1">
                    <a:lumMod val="65000"/>
                    <a:lumOff val="35000"/>
                  </a:schemeClr>
                </a:solidFill>
              </a:rPr>
              <a:t>件安装方式</a:t>
            </a:r>
            <a:endParaRPr kumimoji="1">
              <a:solidFill>
                <a:schemeClr val="tx1">
                  <a:lumMod val="65000"/>
                  <a:lumOff val="35000"/>
                </a:schemeClr>
              </a:solidFill>
            </a:endParaRPr>
          </a:p>
        </p:txBody>
      </p:sp>
      <p:sp>
        <p:nvSpPr>
          <p:cNvPr id="2" name="文本框 1"/>
          <p:cNvSpPr txBox="1"/>
          <p:nvPr/>
        </p:nvSpPr>
        <p:spPr>
          <a:xfrm>
            <a:off x="710565" y="1598930"/>
            <a:ext cx="10890250" cy="3359785"/>
          </a:xfrm>
          <a:prstGeom prst="rect">
            <a:avLst/>
          </a:prstGeom>
        </p:spPr>
        <p:txBody>
          <a:bodyPr anchor="ctr" anchorCtr="0"/>
          <a:p>
            <a:pPr marL="285750" indent="-285750" fontAlgn="auto">
              <a:lnSpc>
                <a:spcPct val="150000"/>
              </a:lnSpc>
              <a:buFont typeface="Wingdings" panose="05000000000000000000" charset="0"/>
              <a:buChar char="l"/>
            </a:pP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二进制发布包安装</a:t>
            </a:r>
            <a:endPar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软件已经针对具体平台编译打包发布，只要解压，修改配置即可</a:t>
            </a:r>
            <a:endPar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rpm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2"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软件已经按照</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redhat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的包管理规范进行打包，</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rpm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命令进行安装，不能自行解决库依赖问题</a:t>
            </a:r>
            <a:endParaRPr kumimoji="1" 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r>
              <a:rPr kumimoji="1" 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一种在线软件安装方式，本质上还是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rpm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自动下载安装包并安装，安装过程中自动解决库依赖问题</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源码编译安装</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软件以源码工程的形式发布，需要自己编译打包</a:t>
            </a:r>
            <a:endParaRPr kumimoji="1"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indent="-285750" fontAlgn="auto">
              <a:lnSpc>
                <a:spcPct val="150000"/>
              </a:lnSpc>
              <a:buFont typeface="Wingdings" panose="05000000000000000000" charset="0"/>
              <a:buChar char="l"/>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jdk</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3309620"/>
          </a:xfrm>
          <a:prstGeom prst="rect">
            <a:avLst/>
          </a:prstGeom>
        </p:spPr>
        <p:txBody>
          <a:bodyPr anchor="ctr" anchorCtr="0"/>
          <a:p>
            <a:pPr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操作步骤：</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FinalShell</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自带的上传工具将</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jdk</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的</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二进制发布包上传到</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、解压安装包，命令为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tar -zxvf jdk-8u171-linux-x64.tar.gz -C /usr/local</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3</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、配置环境变量，使用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vim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命令修改</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/etc/profile</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文件，在文件末尾加入如下配置</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sym typeface="+mn-ea"/>
              </a:rPr>
              <a:t>	JAVA_HOME=/usr/local/jdk1.8.0_171</a:t>
            </a:r>
            <a:endParaRPr kumimoji="1" lang="en-US" altLang="zh-CN" sz="1600" err="1">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sym typeface="+mn-ea"/>
              </a:rPr>
              <a:t>	PATH=$JAVA_HOME/bin:$PATH</a:t>
            </a:r>
            <a:endParaRPr kumimoji="1" lang="en-US" altLang="zh-CN" sz="1600" err="1">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4</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、重新加载</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profile</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文件，使更改的配置立即生效，命令为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source /etc/profile</a:t>
            </a: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5</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、检查安装是否成功，命令为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java -version</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6" name="图片 5"/>
          <p:cNvPicPr>
            <a:picLocks noChangeAspect="1"/>
          </p:cNvPicPr>
          <p:nvPr/>
        </p:nvPicPr>
        <p:blipFill>
          <a:blip r:embed="rId1"/>
          <a:stretch>
            <a:fillRect/>
          </a:stretch>
        </p:blipFill>
        <p:spPr>
          <a:xfrm>
            <a:off x="7012940" y="1978660"/>
            <a:ext cx="2712720" cy="33909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T</a:t>
            </a:r>
            <a:r>
              <a:rPr kumimoji="1" lang="en-US" altLang="zh-CN">
                <a:solidFill>
                  <a:schemeClr val="tx1">
                    <a:lumMod val="65000"/>
                    <a:lumOff val="35000"/>
                  </a:schemeClr>
                </a:solidFill>
              </a:rPr>
              <a:t>omcat</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1604645"/>
          </a:xfrm>
          <a:prstGeom prst="rect">
            <a:avLst/>
          </a:prstGeom>
        </p:spPr>
        <p:txBody>
          <a:bodyPr anchor="ctr" anchorCtr="0"/>
          <a:p>
            <a:pPr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操作步骤：</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FinalShell</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自带的上传工具将</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的二进制发布包上传到</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、解压安装包，命令为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tar -zxvf apache-tomcat-7.0.57.tar.gz -C /usr/local</a:t>
            </a: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3</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、进入</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的</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bin</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目录启动服务，命令为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sh startup.sh</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或者</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./startup.sh</a:t>
            </a: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7566025" y="2063115"/>
            <a:ext cx="2876550" cy="338455"/>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T</a:t>
            </a:r>
            <a:r>
              <a:rPr kumimoji="1" lang="en-US" altLang="zh-CN">
                <a:solidFill>
                  <a:schemeClr val="tx1">
                    <a:lumMod val="65000"/>
                    <a:lumOff val="35000"/>
                  </a:schemeClr>
                </a:solidFill>
              </a:rPr>
              <a:t>omcat</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4463415"/>
          </a:xfrm>
          <a:prstGeom prst="rect">
            <a:avLst/>
          </a:prstGeom>
        </p:spPr>
        <p:txBody>
          <a:bodyPr anchor="ctr" anchorCtr="0"/>
          <a:p>
            <a:pPr indent="0" fontAlgn="auto">
              <a:lnSpc>
                <a:spcPct val="150000"/>
              </a:lnSpc>
              <a:buFont typeface="Wingdings" panose="05000000000000000000" charset="0"/>
              <a:buNone/>
            </a:pPr>
            <a:r>
              <a:rPr kumimoji="1" 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验证</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启动是否成功，有多种方式：</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查看启动日志   </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more /usr/local/apache-tomcat-7.0.57/logs/catalina.out</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tail -50 </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/usr/local/apache-tomcat-7.0.57/logs/catalina.out</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查看进程   </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ps -ef | grep tomcat</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注意：</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ps</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是linux下非常强大的进程查看命令</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，通过</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ps -ef</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可以查看当前运行的所有进程的详细信息</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中</a:t>
            </a:r>
            <a:r>
              <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称为</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管道</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符，可以</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将</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前一个</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命令的结果输出给</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后</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一个命令作为输入</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ps</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命令查看进程时，经常</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配合管道</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符</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和查找命令 grep </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一起</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来查看特定进程</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1108075" y="3585845"/>
            <a:ext cx="6821805" cy="96647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T</a:t>
            </a:r>
            <a:r>
              <a:rPr kumimoji="1" lang="en-US" altLang="zh-CN">
                <a:solidFill>
                  <a:schemeClr val="tx1">
                    <a:lumMod val="65000"/>
                    <a:lumOff val="35000"/>
                  </a:schemeClr>
                </a:solidFill>
              </a:rPr>
              <a:t>omcat</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5100320"/>
          </a:xfrm>
          <a:prstGeom prst="rect">
            <a:avLst/>
          </a:prstGeom>
        </p:spPr>
        <p:txBody>
          <a:bodyPr anchor="ctr" anchorCtr="0"/>
          <a:p>
            <a:pPr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防火墙操作：</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查看防火墙状态(systemctl status firewalld、firewall-cmd --state)</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暂时关闭防火墙(systemctl stop firewalld)</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永久关闭防火墙(systemctl disable firewalld)</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开启防火墙(systemctl start firewalld)</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开放指定端口(firewall-cmd --zone=public --add-port=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8080</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/tcp --permanent)</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关闭指定端口(firewall-cmd --zone=public --remove-port=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8080</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/tcp --permanent)</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立即生效(firewall-cmd --reload)</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查看开放的端口(firewall-cmd --zone=public --list-ports)</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注意：</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systemctl</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是管理</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中服务的命令，可以对服务进行启动、停止、重启、查看状态等操作</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firewall-cmd是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中专门用于控制防火墙的命令</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3</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为了保证系统安全，服务器的防火墙不建议关闭</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T</a:t>
            </a:r>
            <a:r>
              <a:rPr kumimoji="1" lang="en-US" altLang="zh-CN">
                <a:solidFill>
                  <a:schemeClr val="tx1">
                    <a:lumMod val="65000"/>
                    <a:lumOff val="35000"/>
                  </a:schemeClr>
                </a:solidFill>
              </a:rPr>
              <a:t>omcat</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5134610"/>
          </a:xfrm>
          <a:prstGeom prst="rect">
            <a:avLst/>
          </a:prstGeom>
        </p:spPr>
        <p:txBody>
          <a:bodyPr anchor="ctr" anchorCtr="0"/>
          <a:p>
            <a:pPr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停止</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服务的方式</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运行</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的</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bin</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目录中</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提供的停止服务的脚本文件</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sh shutdown.sh</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1"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./shutdown.sh</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结束</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进程</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查看</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Tomcat</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进程，获得进程</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id</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执行命令结束进程 </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kill -9 7742            </a:t>
            </a: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注意：</a:t>
            </a:r>
            <a:endParaRPr kumimoji="1" lang="zh-CN"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lvl="0"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kill</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命令是</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Linux</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提供的用于结束进程的命令，</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-9</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表示强制结束</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285750" lvl="0" indent="-285750" fontAlgn="auto">
              <a:lnSpc>
                <a:spcPct val="150000"/>
              </a:lnSpc>
              <a:buFont typeface="Wingdings" panose="05000000000000000000" charset="0"/>
              <a:buChar char="l"/>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1285875" y="3910330"/>
            <a:ext cx="7018020" cy="914400"/>
          </a:xfrm>
          <a:prstGeom prst="rect">
            <a:avLst/>
          </a:prstGeom>
        </p:spPr>
      </p:pic>
      <p:pic>
        <p:nvPicPr>
          <p:cNvPr id="6" name="图片 5"/>
          <p:cNvPicPr>
            <a:picLocks noChangeAspect="1"/>
          </p:cNvPicPr>
          <p:nvPr/>
        </p:nvPicPr>
        <p:blipFill>
          <a:blip r:embed="rId2"/>
          <a:stretch>
            <a:fillRect/>
          </a:stretch>
        </p:blipFill>
        <p:spPr>
          <a:xfrm>
            <a:off x="5851525" y="2015490"/>
            <a:ext cx="1341120" cy="33528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536240"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①：检测当前系统中是否安装</a:t>
            </a:r>
            <a:r>
              <a:rPr lang="en-US" altLang="zh-CN">
                <a:solidFill>
                  <a:schemeClr val="tx1">
                    <a:lumMod val="65000"/>
                    <a:lumOff val="35000"/>
                  </a:schemeClr>
                </a:solidFill>
              </a:rPr>
              <a:t>MySQL</a:t>
            </a:r>
            <a:r>
              <a:rPr lang="zh-CN" altLang="en-US">
                <a:solidFill>
                  <a:schemeClr val="tx1">
                    <a:lumMod val="65000"/>
                    <a:lumOff val="35000"/>
                  </a:schemeClr>
                </a:solidFill>
              </a:rPr>
              <a:t>数据库</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r>
              <a:rPr lang="en-US" altLang="zh-CN">
                <a:solidFill>
                  <a:schemeClr val="tx1">
                    <a:lumMod val="65000"/>
                    <a:lumOff val="35000"/>
                  </a:schemeClr>
                </a:solidFill>
              </a:rPr>
              <a:t>RPM</a:t>
            </a:r>
            <a:r>
              <a:rPr lang="zh-CN" altLang="en-US">
                <a:solidFill>
                  <a:schemeClr val="tx1">
                    <a:lumMod val="65000"/>
                    <a:lumOff val="35000"/>
                  </a:schemeClr>
                </a:solidFill>
              </a:rPr>
              <a:t>（</a:t>
            </a:r>
            <a:r>
              <a:rPr lang="en-US" altLang="zh-CN">
                <a:solidFill>
                  <a:schemeClr val="tx1">
                    <a:lumMod val="65000"/>
                    <a:lumOff val="35000"/>
                  </a:schemeClr>
                </a:solidFill>
              </a:rPr>
              <a:t>Red-Hat Package Manager</a:t>
            </a:r>
            <a:r>
              <a:rPr lang="zh-CN" altLang="en-US">
                <a:solidFill>
                  <a:schemeClr val="tx1">
                    <a:lumMod val="65000"/>
                    <a:lumOff val="35000"/>
                  </a:schemeClr>
                </a:solidFill>
              </a:rPr>
              <a:t>）</a:t>
            </a:r>
            <a:r>
              <a:rPr lang="en-US" altLang="zh-CN">
                <a:solidFill>
                  <a:schemeClr val="tx1">
                    <a:lumMod val="65000"/>
                    <a:lumOff val="35000"/>
                  </a:schemeClr>
                </a:solidFill>
              </a:rPr>
              <a:t>RPM</a:t>
            </a:r>
            <a:r>
              <a:rPr lang="zh-CN" altLang="en-US">
                <a:solidFill>
                  <a:schemeClr val="tx1">
                    <a:lumMod val="65000"/>
                    <a:lumOff val="35000"/>
                  </a:schemeClr>
                </a:solidFill>
              </a:rPr>
              <a:t>软件包管理器，是红帽</a:t>
            </a:r>
            <a:r>
              <a:rPr lang="en-US" altLang="zh-CN">
                <a:solidFill>
                  <a:schemeClr val="tx1">
                    <a:lumMod val="65000"/>
                    <a:lumOff val="35000"/>
                  </a:schemeClr>
                </a:solidFill>
              </a:rPr>
              <a:t>Linux</a:t>
            </a:r>
            <a:r>
              <a:rPr lang="zh-CN" altLang="en-US">
                <a:solidFill>
                  <a:schemeClr val="tx1">
                    <a:lumMod val="65000"/>
                    <a:lumOff val="35000"/>
                  </a:schemeClr>
                </a:solidFill>
              </a:rPr>
              <a:t>用于管理和安装软件的工具</a:t>
            </a:r>
            <a:endParaRPr lang="en-US" altLang="zh-CN">
              <a:solidFill>
                <a:schemeClr val="tx1">
                  <a:lumMod val="65000"/>
                  <a:lumOff val="35000"/>
                </a:schemeClr>
              </a:solidFill>
            </a:endParaRPr>
          </a:p>
          <a:p>
            <a:r>
              <a:rPr lang="en-US" altLang="zh-CN">
                <a:latin typeface="Alibaba PuHuiTi R" pitchFamily="18" charset="-122"/>
                <a:ea typeface="Alibaba PuHuiTi R" pitchFamily="18" charset="-122"/>
                <a:cs typeface="Alibaba PuHuiTi R" pitchFamily="18" charset="-122"/>
              </a:rPr>
              <a:t>	</a:t>
            </a:r>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9" name="TextBox 3"/>
          <p:cNvSpPr txBox="1"/>
          <p:nvPr/>
        </p:nvSpPr>
        <p:spPr>
          <a:xfrm>
            <a:off x="1184564" y="2185007"/>
            <a:ext cx="10225116" cy="1060450"/>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qa</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查询当前系统中安装的所有软件</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qa</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grep</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查询当前系统中安装的名称带</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的软件</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qa</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grep</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mariadb</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查询当前系统中安装的名称带</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mariadb</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的软件</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 name="三角形 9"/>
          <p:cNvSpPr/>
          <p:nvPr/>
        </p:nvSpPr>
        <p:spPr>
          <a:xfrm rot="2651319">
            <a:off x="851566" y="59115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Box 6"/>
          <p:cNvSpPr txBox="1"/>
          <p:nvPr/>
        </p:nvSpPr>
        <p:spPr>
          <a:xfrm>
            <a:off x="1189355" y="6052618"/>
            <a:ext cx="10057765" cy="41402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如果当前系统中已经安装有</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数据库，安装将失败。</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CentOS7</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自带</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mariadb</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，与</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数据库冲突</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矩形 13"/>
          <p:cNvSpPr/>
          <p:nvPr/>
        </p:nvSpPr>
        <p:spPr>
          <a:xfrm>
            <a:off x="944880" y="5554974"/>
            <a:ext cx="10302240" cy="1150626"/>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844952" y="56274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latin typeface="Alibaba PuHuiTi R" pitchFamily="18" charset="-122"/>
                <a:ea typeface="Alibaba PuHuiTi R" pitchFamily="18" charset="-122"/>
                <a:cs typeface="Alibaba PuHuiTi R" pitchFamily="18" charset="-122"/>
              </a:rPr>
              <a:t>注意事项</a:t>
            </a:r>
            <a:endParaRPr kumimoji="1" lang="zh-CN" altLang="en-US" sz="1400">
              <a:latin typeface="Alibaba PuHuiTi R" pitchFamily="18" charset="-122"/>
              <a:ea typeface="Alibaba PuHuiTi R" pitchFamily="18" charset="-122"/>
              <a:cs typeface="Alibaba PuHuiTi R" pitchFamily="18" charset="-122"/>
            </a:endParaRPr>
          </a:p>
        </p:txBody>
      </p:sp>
      <p:pic>
        <p:nvPicPr>
          <p:cNvPr id="16" name="图片 15"/>
          <p:cNvPicPr>
            <a:picLocks noChangeAspect="1"/>
          </p:cNvPicPr>
          <p:nvPr/>
        </p:nvPicPr>
        <p:blipFill>
          <a:blip r:embed="rId1"/>
          <a:stretch>
            <a:fillRect/>
          </a:stretch>
        </p:blipFill>
        <p:spPr>
          <a:xfrm>
            <a:off x="1184275" y="3427730"/>
            <a:ext cx="5927725" cy="58674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2"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cs typeface="Alibaba PuHuiTi R" pitchFamily="18" charset="-122"/>
              </a:rPr>
              <a:t>②：卸载已经安装的冲突软件</a:t>
            </a:r>
            <a:endParaRPr lang="en-US" altLang="zh-CN">
              <a:solidFill>
                <a:schemeClr val="tx1">
                  <a:lumMod val="65000"/>
                  <a:lumOff val="35000"/>
                </a:schemeClr>
              </a:solidFill>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10" name="TextBox 3"/>
          <p:cNvSpPr txBox="1"/>
          <p:nvPr/>
        </p:nvSpPr>
        <p:spPr>
          <a:xfrm>
            <a:off x="1184564" y="2185007"/>
            <a:ext cx="10225116" cy="73723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rpm -e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nodeps</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软件名称</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卸载软件</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rpm -e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nodeps</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mariadb-libs-5.5.60-1.el7_5.x86_64</a:t>
            </a:r>
            <a:r>
              <a:rPr lang="en-US" altLang="zh-CN" sz="1400">
                <a:solidFill>
                  <a:srgbClr val="000000"/>
                </a:solidFill>
                <a:latin typeface="Consolas" panose="020B0609020204030204" pitchFamily="49" charset="0"/>
                <a:ea typeface="Alibaba PuHuiTi R"/>
                <a:cs typeface="Courier New" panose="02070309020205020404" pitchFamily="49" charset="0"/>
              </a:rPr>
              <a:t> </a:t>
            </a:r>
            <a:endParaRPr lang="en-US" altLang="zh-CN" sz="1400">
              <a:solidFill>
                <a:srgbClr val="000000"/>
              </a:solidFill>
              <a:latin typeface="Consolas" panose="020B0609020204030204" pitchFamily="49" charset="0"/>
              <a:ea typeface="Alibaba PuHuiTi R"/>
              <a:cs typeface="Courier New" panose="02070309020205020404" pitchFamily="49"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③：将资料中提供的</a:t>
            </a:r>
            <a:r>
              <a:rPr lang="en-US" altLang="zh-CN">
                <a:solidFill>
                  <a:schemeClr val="tx1">
                    <a:lumMod val="65000"/>
                    <a:lumOff val="35000"/>
                  </a:schemeClr>
                </a:solidFill>
              </a:rPr>
              <a:t>MySQL</a:t>
            </a:r>
            <a:r>
              <a:rPr lang="zh-CN" altLang="en-US">
                <a:solidFill>
                  <a:schemeClr val="tx1">
                    <a:lumMod val="65000"/>
                    <a:lumOff val="35000"/>
                  </a:schemeClr>
                </a:solidFill>
              </a:rPr>
              <a:t>安装包上传到</a:t>
            </a:r>
            <a:r>
              <a:rPr lang="en-US" altLang="zh-CN">
                <a:solidFill>
                  <a:schemeClr val="tx1">
                    <a:lumMod val="65000"/>
                    <a:lumOff val="35000"/>
                  </a:schemeClr>
                </a:solidFill>
              </a:rPr>
              <a:t>Linux</a:t>
            </a:r>
            <a:r>
              <a:rPr lang="zh-CN" altLang="en-US">
                <a:solidFill>
                  <a:schemeClr val="tx1">
                    <a:lumMod val="65000"/>
                    <a:lumOff val="35000"/>
                  </a:schemeClr>
                </a:solidFill>
              </a:rPr>
              <a:t>并解压</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r>
              <a:rPr lang="en-US" altLang="zh-CN">
                <a:latin typeface="Alibaba PuHuiTi R" pitchFamily="18" charset="-122"/>
                <a:ea typeface="Alibaba PuHuiTi R" pitchFamily="18" charset="-122"/>
                <a:cs typeface="Alibaba PuHuiTi R" pitchFamily="18" charset="-122"/>
              </a:rPr>
              <a:t>        </a:t>
            </a:r>
            <a:r>
              <a:rPr lang="zh-CN" altLang="en-US">
                <a:solidFill>
                  <a:schemeClr val="tx1">
                    <a:lumMod val="65000"/>
                    <a:lumOff val="35000"/>
                  </a:schemeClr>
                </a:solidFill>
              </a:rPr>
              <a:t>说明：解压后得到</a:t>
            </a:r>
            <a:r>
              <a:rPr lang="en-US" altLang="zh-CN">
                <a:solidFill>
                  <a:schemeClr val="tx1">
                    <a:lumMod val="65000"/>
                    <a:lumOff val="35000"/>
                  </a:schemeClr>
                </a:solidFill>
              </a:rPr>
              <a:t>6</a:t>
            </a:r>
            <a:r>
              <a:rPr lang="zh-CN" altLang="en-US">
                <a:solidFill>
                  <a:schemeClr val="tx1">
                    <a:lumMod val="65000"/>
                    <a:lumOff val="35000"/>
                  </a:schemeClr>
                </a:solidFill>
              </a:rPr>
              <a:t>个</a:t>
            </a:r>
            <a:r>
              <a:rPr lang="en-US" altLang="zh-CN">
                <a:solidFill>
                  <a:schemeClr val="tx1">
                    <a:lumMod val="65000"/>
                    <a:lumOff val="35000"/>
                  </a:schemeClr>
                </a:solidFill>
              </a:rPr>
              <a:t>rpm</a:t>
            </a:r>
            <a:r>
              <a:rPr lang="zh-CN" altLang="en-US">
                <a:solidFill>
                  <a:schemeClr val="tx1">
                    <a:lumMod val="65000"/>
                    <a:lumOff val="35000"/>
                  </a:schemeClr>
                </a:solidFill>
              </a:rPr>
              <a:t>的安装包文件</a:t>
            </a:r>
            <a:endParaRPr lang="en-US" altLang="zh-CN">
              <a:solidFill>
                <a:schemeClr val="tx1">
                  <a:lumMod val="65000"/>
                  <a:lumOff val="35000"/>
                </a:schemeClr>
              </a:solidFill>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9" name="TextBox 3"/>
          <p:cNvSpPr txBox="1"/>
          <p:nvPr/>
        </p:nvSpPr>
        <p:spPr>
          <a:xfrm>
            <a:off x="1184564" y="2185007"/>
            <a:ext cx="10225116" cy="73723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mkdir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usr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/local/</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mysql</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tar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zxvf</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mysql-5.7.25-1.el7.x86_64.rpm-bundle.tar.gz -C /usr/local/mysql</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p:txBody>
      </p:sp>
      <p:grpSp>
        <p:nvGrpSpPr>
          <p:cNvPr id="2" name="组合 1"/>
          <p:cNvGrpSpPr/>
          <p:nvPr/>
        </p:nvGrpSpPr>
        <p:grpSpPr>
          <a:xfrm>
            <a:off x="1184275" y="3132455"/>
            <a:ext cx="6285865" cy="1624330"/>
            <a:chOff x="1801813" y="3210260"/>
            <a:chExt cx="6438698" cy="1743075"/>
          </a:xfrm>
        </p:grpSpPr>
        <p:pic>
          <p:nvPicPr>
            <p:cNvPr id="5" name="图片 4"/>
            <p:cNvPicPr>
              <a:picLocks noChangeAspect="1"/>
            </p:cNvPicPr>
            <p:nvPr/>
          </p:nvPicPr>
          <p:blipFill rotWithShape="1">
            <a:blip r:embed="rId1" cstate="print"/>
            <a:srcRect l="8797"/>
            <a:stretch>
              <a:fillRect/>
            </a:stretch>
          </p:blipFill>
          <p:spPr>
            <a:xfrm>
              <a:off x="1803400" y="3210260"/>
              <a:ext cx="6437111" cy="1743075"/>
            </a:xfrm>
            <a:prstGeom prst="rect">
              <a:avLst/>
            </a:prstGeom>
          </p:spPr>
        </p:pic>
        <p:pic>
          <p:nvPicPr>
            <p:cNvPr id="8" name="图片 7"/>
            <p:cNvPicPr>
              <a:picLocks noChangeAspect="1"/>
            </p:cNvPicPr>
            <p:nvPr/>
          </p:nvPicPr>
          <p:blipFill rotWithShape="1">
            <a:blip r:embed="rId1" cstate="print"/>
            <a:srcRect l="10668" b="84273"/>
            <a:stretch>
              <a:fillRect/>
            </a:stretch>
          </p:blipFill>
          <p:spPr>
            <a:xfrm>
              <a:off x="1821911" y="3218259"/>
              <a:ext cx="6305031" cy="274136"/>
            </a:xfrm>
            <a:prstGeom prst="rect">
              <a:avLst/>
            </a:prstGeom>
          </p:spPr>
        </p:pic>
        <p:pic>
          <p:nvPicPr>
            <p:cNvPr id="10" name="图片 9"/>
            <p:cNvPicPr>
              <a:picLocks noChangeAspect="1"/>
            </p:cNvPicPr>
            <p:nvPr/>
          </p:nvPicPr>
          <p:blipFill rotWithShape="1">
            <a:blip r:embed="rId1" cstate="print"/>
            <a:srcRect l="99352" b="91385"/>
            <a:stretch>
              <a:fillRect/>
            </a:stretch>
          </p:blipFill>
          <p:spPr>
            <a:xfrm>
              <a:off x="1801813" y="3264477"/>
              <a:ext cx="66767" cy="219291"/>
            </a:xfrm>
            <a:prstGeom prst="rect">
              <a:avLst/>
            </a:prstGeom>
          </p:spPr>
        </p:pic>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简介</a:t>
            </a: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idx="10"/>
          </p:nvPr>
        </p:nvSpPr>
        <p:spPr>
          <a:xfrm>
            <a:off x="5273040" y="3069272"/>
            <a:ext cx="5466080" cy="3124494"/>
          </a:xfrm>
        </p:spPr>
        <p:txBody>
          <a:body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不同应用领域的主流操作系统</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发展历史</a:t>
            </a:r>
            <a:endPar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系统版本</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文本占位符 4"/>
          <p:cNvSpPr>
            <a:spLocks noGrp="1"/>
          </p:cNvSpPr>
          <p:nvPr>
            <p:ph type="body" sz="quarter" idx="11"/>
          </p:nvPr>
        </p:nvSpPr>
        <p:spPr/>
        <p:txBody>
          <a:bodyPr/>
          <a:lstStyle/>
          <a:p>
            <a:r>
              <a:rPr lang="en-US" altLang="zh-CN"/>
              <a:t>01</a:t>
            </a:r>
            <a:endParaRPr lang="zh-CN" alt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④：按照顺序安装</a:t>
            </a:r>
            <a:r>
              <a:rPr lang="en-US" altLang="zh-CN">
                <a:solidFill>
                  <a:schemeClr val="tx1">
                    <a:lumMod val="65000"/>
                    <a:lumOff val="35000"/>
                  </a:schemeClr>
                </a:solidFill>
              </a:rPr>
              <a:t>rpm</a:t>
            </a:r>
            <a:r>
              <a:rPr lang="zh-CN" altLang="en-US">
                <a:solidFill>
                  <a:schemeClr val="tx1">
                    <a:lumMod val="65000"/>
                    <a:lumOff val="35000"/>
                  </a:schemeClr>
                </a:solidFill>
              </a:rPr>
              <a:t>软件包</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r>
              <a:rPr lang="en-US" altLang="zh-CN">
                <a:solidFill>
                  <a:schemeClr val="tx1">
                    <a:lumMod val="65000"/>
                    <a:lumOff val="35000"/>
                  </a:schemeClr>
                </a:solidFill>
              </a:rPr>
              <a:t>        </a:t>
            </a:r>
            <a:r>
              <a:rPr lang="zh-CN" altLang="en-US">
                <a:solidFill>
                  <a:schemeClr val="tx1">
                    <a:lumMod val="65000"/>
                    <a:lumOff val="35000"/>
                  </a:schemeClr>
                </a:solidFill>
              </a:rPr>
              <a:t>说明</a:t>
            </a:r>
            <a:r>
              <a:rPr lang="en-US" altLang="zh-CN">
                <a:solidFill>
                  <a:schemeClr val="tx1">
                    <a:lumMod val="65000"/>
                    <a:lumOff val="35000"/>
                  </a:schemeClr>
                </a:solidFill>
              </a:rPr>
              <a:t>1</a:t>
            </a:r>
            <a:r>
              <a:rPr lang="zh-CN" altLang="en-US">
                <a:solidFill>
                  <a:schemeClr val="tx1">
                    <a:lumMod val="65000"/>
                    <a:lumOff val="35000"/>
                  </a:schemeClr>
                </a:solidFill>
              </a:rPr>
              <a:t>：安装过程中提示缺少</a:t>
            </a:r>
            <a:r>
              <a:rPr lang="en-US" altLang="zh-CN">
                <a:solidFill>
                  <a:schemeClr val="tx1">
                    <a:lumMod val="65000"/>
                    <a:lumOff val="35000"/>
                  </a:schemeClr>
                </a:solidFill>
              </a:rPr>
              <a:t>net-tools</a:t>
            </a:r>
            <a:r>
              <a:rPr lang="zh-CN" altLang="en-US">
                <a:solidFill>
                  <a:schemeClr val="tx1">
                    <a:lumMod val="65000"/>
                    <a:lumOff val="35000"/>
                  </a:schemeClr>
                </a:solidFill>
              </a:rPr>
              <a:t>依赖，使用</a:t>
            </a:r>
            <a:r>
              <a:rPr lang="en-US" altLang="zh-CN">
                <a:solidFill>
                  <a:schemeClr val="tx1">
                    <a:lumMod val="65000"/>
                    <a:lumOff val="35000"/>
                  </a:schemeClr>
                </a:solidFill>
              </a:rPr>
              <a:t>yum</a:t>
            </a:r>
            <a:r>
              <a:rPr lang="zh-CN" altLang="en-US">
                <a:solidFill>
                  <a:schemeClr val="tx1">
                    <a:lumMod val="65000"/>
                    <a:lumOff val="35000"/>
                  </a:schemeClr>
                </a:solidFill>
              </a:rPr>
              <a:t>安装</a:t>
            </a:r>
            <a:endParaRPr lang="en-US" altLang="zh-CN">
              <a:solidFill>
                <a:schemeClr val="tx1">
                  <a:lumMod val="65000"/>
                  <a:lumOff val="35000"/>
                </a:schemeClr>
              </a:solidFill>
            </a:endParaRPr>
          </a:p>
          <a:p>
            <a:r>
              <a:rPr lang="en-US" altLang="zh-CN">
                <a:solidFill>
                  <a:schemeClr val="tx1">
                    <a:lumMod val="65000"/>
                    <a:lumOff val="35000"/>
                  </a:schemeClr>
                </a:solidFill>
              </a:rPr>
              <a:t>        </a:t>
            </a:r>
            <a:r>
              <a:rPr lang="zh-CN" altLang="en-US">
                <a:solidFill>
                  <a:schemeClr val="tx1">
                    <a:lumMod val="65000"/>
                    <a:lumOff val="35000"/>
                  </a:schemeClr>
                </a:solidFill>
              </a:rPr>
              <a:t>说明</a:t>
            </a:r>
            <a:r>
              <a:rPr lang="en-US" altLang="zh-CN">
                <a:solidFill>
                  <a:schemeClr val="tx1">
                    <a:lumMod val="65000"/>
                    <a:lumOff val="35000"/>
                  </a:schemeClr>
                </a:solidFill>
              </a:rPr>
              <a:t>2</a:t>
            </a:r>
            <a:r>
              <a:rPr lang="zh-CN" altLang="en-US">
                <a:solidFill>
                  <a:schemeClr val="tx1">
                    <a:lumMod val="65000"/>
                    <a:lumOff val="35000"/>
                  </a:schemeClr>
                </a:solidFill>
              </a:rPr>
              <a:t>：可以通过指令升级现有软件及系统内核</a:t>
            </a:r>
            <a:endParaRPr lang="en-US" altLang="zh-CN">
              <a:solidFill>
                <a:schemeClr val="tx1">
                  <a:lumMod val="65000"/>
                  <a:lumOff val="35000"/>
                </a:schemeClr>
              </a:solidFill>
            </a:endParaRPr>
          </a:p>
          <a:p>
            <a:endParaRPr lang="en-US" altLang="zh-CN">
              <a:solidFill>
                <a:schemeClr val="tx1">
                  <a:lumMod val="65000"/>
                  <a:lumOff val="35000"/>
                </a:schemeClr>
              </a:solidFill>
            </a:endParaRPr>
          </a:p>
        </p:txBody>
      </p:sp>
      <p:sp>
        <p:nvSpPr>
          <p:cNvPr id="9" name="TextBox 3"/>
          <p:cNvSpPr txBox="1"/>
          <p:nvPr/>
        </p:nvSpPr>
        <p:spPr>
          <a:xfrm>
            <a:off x="1184564" y="2185007"/>
            <a:ext cx="10225116" cy="2353310"/>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mysql-community-common-5.7.25-1.el7.x86_64.rpm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mysql-community-libs-5.7.25-1.el7.x86_64.rpm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mysql-community-devel-5.7.25-1.el7.x86_64.rpm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mysql-community-libs-compat-5.7.25-1.el7.x86_64.rpm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mysql-community-client-5.7.25-1.el7.x86_64.rpm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rgbClr val="FF0000"/>
                </a:solidFill>
                <a:latin typeface="阿里巴巴普惠体" panose="00020600040101010101" pitchFamily="18" charset="-122"/>
                <a:ea typeface="阿里巴巴普惠体" panose="00020600040101010101" pitchFamily="18" charset="-122"/>
                <a:cs typeface="Courier New" panose="02070309020205020404" pitchFamily="49" charset="0"/>
              </a:rPr>
              <a:t>yum install net-tools</a:t>
            </a:r>
            <a:endParaRPr lang="en-US" altLang="zh-CN" sz="1400">
              <a:solidFill>
                <a:srgbClr val="FF0000"/>
              </a:solidFill>
              <a:latin typeface="阿里巴巴普惠体" panose="00020600040101010101" pitchFamily="18" charset="-122"/>
              <a:ea typeface="阿里巴巴普惠体" panose="00020600040101010101" pitchFamily="18" charset="-122"/>
              <a:cs typeface="Courier New" panose="02070309020205020404" pitchFamily="49" charset="0"/>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rpm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ivh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mysql-community-server-5.7.25-1.el7.x86_64.rpm</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p:txBody>
      </p:sp>
      <p:sp>
        <p:nvSpPr>
          <p:cNvPr id="11" name="TextBox 3"/>
          <p:cNvSpPr txBox="1"/>
          <p:nvPr/>
        </p:nvSpPr>
        <p:spPr>
          <a:xfrm>
            <a:off x="1251489" y="5540359"/>
            <a:ext cx="4045789" cy="414020"/>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yum update</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⑤：启动</a:t>
            </a:r>
            <a:r>
              <a:rPr lang="en-US" altLang="zh-CN" err="1">
                <a:solidFill>
                  <a:schemeClr val="tx1">
                    <a:lumMod val="65000"/>
                    <a:lumOff val="35000"/>
                  </a:schemeClr>
                </a:solidFill>
              </a:rPr>
              <a:t>mysql</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sz="2000">
              <a:latin typeface="Alibaba PuHuiTi R" pitchFamily="18" charset="-122"/>
              <a:ea typeface="Alibaba PuHuiTi R" pitchFamily="18" charset="-122"/>
              <a:cs typeface="Alibaba PuHuiTi R" pitchFamily="18" charset="-122"/>
            </a:endParaRPr>
          </a:p>
          <a:p>
            <a:r>
              <a:rPr lang="en-US" altLang="zh-CN">
                <a:solidFill>
                  <a:schemeClr val="tx1">
                    <a:lumMod val="65000"/>
                    <a:lumOff val="35000"/>
                  </a:schemeClr>
                </a:solidFill>
              </a:rPr>
              <a:t>        </a:t>
            </a:r>
            <a:r>
              <a:rPr lang="zh-CN" altLang="en-US">
                <a:solidFill>
                  <a:schemeClr val="tx1">
                    <a:lumMod val="65000"/>
                    <a:lumOff val="35000"/>
                  </a:schemeClr>
                </a:solidFill>
              </a:rPr>
              <a:t>说明：可以设置开机时启动</a:t>
            </a:r>
            <a:r>
              <a:rPr lang="en-US" altLang="zh-CN" err="1">
                <a:solidFill>
                  <a:schemeClr val="tx1">
                    <a:lumMod val="65000"/>
                    <a:lumOff val="35000"/>
                  </a:schemeClr>
                </a:solidFill>
              </a:rPr>
              <a:t>mysql</a:t>
            </a:r>
            <a:r>
              <a:rPr lang="zh-CN" altLang="en-US">
                <a:solidFill>
                  <a:schemeClr val="tx1">
                    <a:lumMod val="65000"/>
                    <a:lumOff val="35000"/>
                  </a:schemeClr>
                </a:solidFill>
              </a:rPr>
              <a:t>服务，避免每次开机启动</a:t>
            </a:r>
            <a:r>
              <a:rPr lang="en-US" altLang="zh-CN" err="1">
                <a:solidFill>
                  <a:schemeClr val="tx1">
                    <a:lumMod val="65000"/>
                    <a:lumOff val="35000"/>
                  </a:schemeClr>
                </a:solidFill>
              </a:rPr>
              <a:t>mysql</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9" name="TextBox 3"/>
          <p:cNvSpPr txBox="1"/>
          <p:nvPr/>
        </p:nvSpPr>
        <p:spPr>
          <a:xfrm>
            <a:off x="1184564" y="2185007"/>
            <a:ext cx="10225116" cy="73723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systemctl</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status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mysqld</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服务状态</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systemctl</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start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mysqld</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启动</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rotWithShape="1">
          <a:blip r:embed="rId1" cstate="print"/>
          <a:srcRect r="55272" b="72387"/>
          <a:stretch>
            <a:fillRect/>
          </a:stretch>
        </p:blipFill>
        <p:spPr>
          <a:xfrm>
            <a:off x="1184564" y="3102403"/>
            <a:ext cx="7272338" cy="744321"/>
          </a:xfrm>
          <a:prstGeom prst="rect">
            <a:avLst/>
          </a:prstGeom>
        </p:spPr>
      </p:pic>
      <p:sp>
        <p:nvSpPr>
          <p:cNvPr id="10" name="TextBox 3"/>
          <p:cNvSpPr txBox="1"/>
          <p:nvPr/>
        </p:nvSpPr>
        <p:spPr>
          <a:xfrm>
            <a:off x="1171864" y="4371231"/>
            <a:ext cx="10225116" cy="414020"/>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systemctl</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enable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mysqld</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开机启动</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0" name="图片 19"/>
          <p:cNvPicPr>
            <a:picLocks noChangeAspect="1"/>
          </p:cNvPicPr>
          <p:nvPr/>
        </p:nvPicPr>
        <p:blipFill rotWithShape="1">
          <a:blip r:embed="rId2" cstate="print"/>
          <a:srcRect r="37270" b="38451"/>
          <a:stretch>
            <a:fillRect/>
          </a:stretch>
        </p:blipFill>
        <p:spPr>
          <a:xfrm>
            <a:off x="1192184" y="3102403"/>
            <a:ext cx="7259638" cy="744538"/>
          </a:xfrm>
          <a:prstGeom prst="rect">
            <a:avLst/>
          </a:prstGeom>
        </p:spPr>
      </p:pic>
      <p:sp>
        <p:nvSpPr>
          <p:cNvPr id="11" name="TextBox 3"/>
          <p:cNvSpPr txBox="1"/>
          <p:nvPr/>
        </p:nvSpPr>
        <p:spPr>
          <a:xfrm>
            <a:off x="1171864" y="4879231"/>
            <a:ext cx="10225116" cy="138366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netstat -tunlp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查看已经启动的服务</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netstat –tunlp | grep mysql</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ps –ef | grep mysql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进程</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2"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⑥：登录</a:t>
            </a:r>
            <a:r>
              <a:rPr lang="en-US" altLang="zh-CN">
                <a:solidFill>
                  <a:schemeClr val="tx1">
                    <a:lumMod val="65000"/>
                    <a:lumOff val="35000"/>
                  </a:schemeClr>
                </a:solidFill>
              </a:rPr>
              <a:t>MySQL</a:t>
            </a:r>
            <a:r>
              <a:rPr lang="zh-CN" altLang="en-US">
                <a:solidFill>
                  <a:schemeClr val="tx1">
                    <a:lumMod val="65000"/>
                    <a:lumOff val="35000"/>
                  </a:schemeClr>
                </a:solidFill>
              </a:rPr>
              <a:t>数据库，查阅临时密码</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5" name="TextBox 3"/>
          <p:cNvSpPr txBox="1"/>
          <p:nvPr/>
        </p:nvSpPr>
        <p:spPr>
          <a:xfrm>
            <a:off x="1184564" y="2185007"/>
            <a:ext cx="10225116" cy="73723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var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/log/mysqld.log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查看文件内容</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var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/log/mysqld.log |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grep</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password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查看文件内容中包含</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password</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的行信息</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图片 5"/>
          <p:cNvPicPr>
            <a:picLocks noChangeAspect="1"/>
          </p:cNvPicPr>
          <p:nvPr/>
        </p:nvPicPr>
        <p:blipFill rotWithShape="1">
          <a:blip r:embed="rId1" cstate="print"/>
          <a:srcRect t="11765"/>
          <a:stretch>
            <a:fillRect/>
          </a:stretch>
        </p:blipFill>
        <p:spPr>
          <a:xfrm>
            <a:off x="1184564" y="3162437"/>
            <a:ext cx="9153525" cy="285750"/>
          </a:xfrm>
          <a:prstGeom prst="rect">
            <a:avLst/>
          </a:prstGeom>
        </p:spPr>
      </p:pic>
      <p:sp>
        <p:nvSpPr>
          <p:cNvPr id="8" name="三角形 9"/>
          <p:cNvSpPr/>
          <p:nvPr/>
        </p:nvSpPr>
        <p:spPr>
          <a:xfrm rot="2651319">
            <a:off x="851566" y="55591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TextBox 6"/>
          <p:cNvSpPr txBox="1"/>
          <p:nvPr/>
        </p:nvSpPr>
        <p:spPr>
          <a:xfrm>
            <a:off x="1189355" y="5700193"/>
            <a:ext cx="10057765" cy="41402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Alibaba PuHuiTi R" pitchFamily="18" charset="-122"/>
              </a:rPr>
              <a:t>冒号后面的是密码，注意空格</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Alibaba PuHuiTi R" pitchFamily="18" charset="-122"/>
            </a:endParaRPr>
          </a:p>
        </p:txBody>
      </p:sp>
      <p:sp>
        <p:nvSpPr>
          <p:cNvPr id="13" name="矩形 12"/>
          <p:cNvSpPr/>
          <p:nvPr/>
        </p:nvSpPr>
        <p:spPr>
          <a:xfrm>
            <a:off x="944880" y="5202549"/>
            <a:ext cx="10302240" cy="1150626"/>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44952" y="527501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latin typeface="Alibaba PuHuiTi R" pitchFamily="18" charset="-122"/>
                <a:ea typeface="Alibaba PuHuiTi R" pitchFamily="18" charset="-122"/>
                <a:cs typeface="Alibaba PuHuiTi R" pitchFamily="18" charset="-122"/>
              </a:rPr>
              <a:t>注意事项</a:t>
            </a:r>
            <a:endParaRPr kumimoji="1" lang="zh-CN" altLang="en-US" sz="1400">
              <a:latin typeface="Alibaba PuHuiTi R" pitchFamily="18" charset="-122"/>
              <a:ea typeface="Alibaba PuHuiTi R" pitchFamily="18" charset="-122"/>
              <a:cs typeface="Alibaba PuHuiTi R"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P spid="13" grpId="0" bldLvl="0" animBg="1"/>
      <p:bldP spid="14"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⑦：登录</a:t>
            </a:r>
            <a:r>
              <a:rPr lang="en-US" altLang="zh-CN">
                <a:solidFill>
                  <a:schemeClr val="tx1">
                    <a:lumMod val="65000"/>
                    <a:lumOff val="35000"/>
                  </a:schemeClr>
                </a:solidFill>
              </a:rPr>
              <a:t>MySQL</a:t>
            </a:r>
            <a:r>
              <a:rPr lang="zh-CN" altLang="en-US">
                <a:solidFill>
                  <a:schemeClr val="tx1">
                    <a:lumMod val="65000"/>
                    <a:lumOff val="35000"/>
                  </a:schemeClr>
                </a:solidFill>
              </a:rPr>
              <a:t>，修改密码，开放访问权限</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9" name="TextBox 3"/>
          <p:cNvSpPr txBox="1"/>
          <p:nvPr/>
        </p:nvSpPr>
        <p:spPr>
          <a:xfrm>
            <a:off x="1184564" y="2185007"/>
            <a:ext cx="10225116" cy="2676525"/>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uroot</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–p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登录</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（使用临时密码登录）</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修改密码</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 global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validate_password_length</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设置密码长度最低位数</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 global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validate_password_policy</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=LOW;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设置密码安全等级低，便于密码可以修改成</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root</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set password = password('root’);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设置密码为</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root</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开启访问权限</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grant all on *.* to 'root'@'%' identified by 'root';</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flush privileges;</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MySQL</a:t>
            </a:r>
            <a:endParaRPr kumimoji="1" lang="en-US" altLang="zh-CN">
              <a:solidFill>
                <a:schemeClr val="tx1">
                  <a:lumMod val="65000"/>
                  <a:lumOff val="35000"/>
                </a:schemeClr>
              </a:solidFill>
            </a:endParaRPr>
          </a:p>
        </p:txBody>
      </p:sp>
      <p:sp>
        <p:nvSpPr>
          <p:cNvPr id="7" name="文本占位符 6"/>
          <p:cNvSpPr>
            <a:spLocks noGrp="1"/>
          </p:cNvSpPr>
          <p:nvPr/>
        </p:nvSpPr>
        <p:spPr>
          <a:xfrm>
            <a:off x="710880" y="1656000"/>
            <a:ext cx="10016114"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⑧：测试</a:t>
            </a:r>
            <a:r>
              <a:rPr lang="en-US" altLang="zh-CN">
                <a:solidFill>
                  <a:schemeClr val="tx1">
                    <a:lumMod val="65000"/>
                    <a:lumOff val="35000"/>
                  </a:schemeClr>
                </a:solidFill>
              </a:rPr>
              <a:t>MySQL</a:t>
            </a:r>
            <a:r>
              <a:rPr lang="zh-CN" altLang="en-US">
                <a:solidFill>
                  <a:schemeClr val="tx1">
                    <a:lumMod val="65000"/>
                    <a:lumOff val="35000"/>
                  </a:schemeClr>
                </a:solidFill>
              </a:rPr>
              <a:t>数据库是否正常工作</a:t>
            </a:r>
            <a:endParaRPr lang="en-US" altLang="zh-CN">
              <a:solidFill>
                <a:schemeClr val="tx1">
                  <a:lumMod val="65000"/>
                  <a:lumOff val="35000"/>
                </a:schemeClr>
              </a:solidFill>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a:p>
            <a:endParaRPr lang="en-US" altLang="zh-CN">
              <a:latin typeface="Alibaba PuHuiTi R" pitchFamily="18" charset="-122"/>
              <a:ea typeface="Alibaba PuHuiTi R" pitchFamily="18" charset="-122"/>
              <a:cs typeface="Alibaba PuHuiTi R" pitchFamily="18" charset="-122"/>
            </a:endParaRPr>
          </a:p>
        </p:txBody>
      </p:sp>
      <p:sp>
        <p:nvSpPr>
          <p:cNvPr id="9" name="TextBox 3"/>
          <p:cNvSpPr txBox="1"/>
          <p:nvPr/>
        </p:nvSpPr>
        <p:spPr>
          <a:xfrm>
            <a:off x="1184564" y="2185007"/>
            <a:ext cx="10225116" cy="414020"/>
          </a:xfrm>
          <a:prstGeom prst="rect">
            <a:avLst/>
          </a:prstGeom>
          <a:solidFill>
            <a:srgbClr val="FFFFE4"/>
          </a:solidFill>
          <a:ln w="3175">
            <a:solidFill>
              <a:srgbClr val="919191"/>
            </a:solidFill>
          </a:ln>
        </p:spPr>
        <p:txBody>
          <a:bodyPr wrap="square">
            <a:spAutoFit/>
          </a:bodyPr>
          <a:lstStyle/>
          <a:p>
            <a:pPr lvl="0">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show databases;</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软件安装</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a:solidFill>
                  <a:schemeClr val="tx1">
                    <a:lumMod val="65000"/>
                    <a:lumOff val="35000"/>
                  </a:schemeClr>
                </a:solidFill>
              </a:rPr>
              <a:t>安装</a:t>
            </a:r>
            <a:r>
              <a:rPr kumimoji="1" lang="en-US" altLang="zh-CN">
                <a:solidFill>
                  <a:schemeClr val="tx1">
                    <a:lumMod val="65000"/>
                    <a:lumOff val="35000"/>
                  </a:schemeClr>
                </a:solidFill>
              </a:rPr>
              <a:t>lrzsz</a:t>
            </a:r>
            <a:endParaRPr kumimoji="1" lang="en-US" altLang="zh-CN">
              <a:solidFill>
                <a:schemeClr val="tx1">
                  <a:lumMod val="65000"/>
                  <a:lumOff val="35000"/>
                </a:schemeClr>
              </a:solidFill>
            </a:endParaRPr>
          </a:p>
        </p:txBody>
      </p:sp>
      <p:sp>
        <p:nvSpPr>
          <p:cNvPr id="2" name="文本框 1"/>
          <p:cNvSpPr txBox="1"/>
          <p:nvPr/>
        </p:nvSpPr>
        <p:spPr>
          <a:xfrm>
            <a:off x="710565" y="1598930"/>
            <a:ext cx="10890250" cy="3359785"/>
          </a:xfrm>
          <a:prstGeom prst="rect">
            <a:avLst/>
          </a:prstGeom>
        </p:spPr>
        <p:txBody>
          <a:bodyPr anchor="ctr" anchorCtr="0"/>
          <a:p>
            <a:pPr indent="0" fontAlgn="auto">
              <a:lnSpc>
                <a:spcPct val="150000"/>
              </a:lnSpc>
              <a:buFont typeface="Wingdings" panose="05000000000000000000" charset="0"/>
              <a:buNone/>
            </a:pP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操作步骤：</a:t>
            </a:r>
            <a:endPar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1</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、搜索</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lrzsz</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安装包，命令为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 list lrzsz</a:t>
            </a: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endPar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indent="0" fontAlgn="auto">
              <a:lnSpc>
                <a:spcPct val="150000"/>
              </a:lnSpc>
              <a:buFont typeface="Wingdings" panose="05000000000000000000" charset="0"/>
              <a:buNone/>
            </a:pP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2</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、使用</a:t>
            </a:r>
            <a:r>
              <a:rPr kumimoji="1" lang="en-US" altLang="zh-CN"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a:t>
            </a:r>
            <a:r>
              <a:rPr kumimoji="1" lang="zh-CN" altLang="en-US" sz="16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命令在线安装，命令为</a:t>
            </a:r>
            <a:r>
              <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 install lrzsz.x86_64</a:t>
            </a:r>
            <a:endParaRPr kumimoji="1" lang="en-US" altLang="zh-CN" sz="16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1129665" y="2458720"/>
            <a:ext cx="10114915" cy="2016760"/>
          </a:xfrm>
          <a:prstGeom prst="rect">
            <a:avLst/>
          </a:prstGeom>
        </p:spPr>
      </p:pic>
      <p:sp>
        <p:nvSpPr>
          <p:cNvPr id="8" name="三角形 9"/>
          <p:cNvSpPr/>
          <p:nvPr/>
        </p:nvSpPr>
        <p:spPr>
          <a:xfrm rot="2651319">
            <a:off x="851566" y="55591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TextBox 6"/>
          <p:cNvSpPr txBox="1"/>
          <p:nvPr/>
        </p:nvSpPr>
        <p:spPr>
          <a:xfrm>
            <a:off x="1189355" y="5568113"/>
            <a:ext cx="10057765" cy="106045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Alibaba PuHuiTi R" pitchFamily="18" charset="-122"/>
              </a:rPr>
              <a:t>Yum（全称为 Yellow dog Updater, Modified）是一个在Fedora和RedHat以及CentOS中的Shell前端软件包管理器。基于RPM包管理，能够从指定的服务器自动下载RPM包并且安装，可以自动处理依赖关系，并且一次安装所有依赖的软件包，无须繁琐地一次次下载、安装。</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Alibaba PuHuiTi R" pitchFamily="18" charset="-122"/>
            </a:endParaRPr>
          </a:p>
        </p:txBody>
      </p:sp>
      <p:sp>
        <p:nvSpPr>
          <p:cNvPr id="13" name="矩形 12"/>
          <p:cNvSpPr/>
          <p:nvPr/>
        </p:nvSpPr>
        <p:spPr>
          <a:xfrm>
            <a:off x="944880" y="5202555"/>
            <a:ext cx="10302240" cy="1558290"/>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44952" y="527501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latin typeface="Alibaba PuHuiTi R" pitchFamily="18" charset="-122"/>
                <a:ea typeface="Alibaba PuHuiTi R" pitchFamily="18" charset="-122"/>
                <a:cs typeface="Alibaba PuHuiTi R" pitchFamily="18" charset="-122"/>
              </a:rPr>
              <a:t>注意事项</a:t>
            </a:r>
            <a:endParaRPr kumimoji="1" lang="zh-CN" altLang="en-US" sz="1400">
              <a:latin typeface="Alibaba PuHuiTi R" pitchFamily="18" charset="-122"/>
              <a:ea typeface="Alibaba PuHuiTi R" pitchFamily="18" charset="-122"/>
              <a:cs typeface="Alibaba PuHuiTi R"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P spid="13" grpId="0" bldLvl="0" animBg="1"/>
      <p:bldP spid="14"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软件安装方式</a:t>
            </a:r>
            <a:endParaRPr lang="en-US" altLang="zh-CN"/>
          </a:p>
          <a:p>
            <a:r>
              <a:rPr lang="zh-CN" altLang="en-US"/>
              <a:t>安装</a:t>
            </a:r>
            <a:r>
              <a:rPr lang="en-US" altLang="zh-CN"/>
              <a:t>jdk</a:t>
            </a:r>
            <a:endParaRPr lang="en-US" altLang="zh-CN"/>
          </a:p>
          <a:p>
            <a:r>
              <a:rPr lang="zh-CN" altLang="en-US"/>
              <a:t>安装</a:t>
            </a:r>
            <a:r>
              <a:rPr lang="en-US" altLang="zh-CN"/>
              <a:t>Tomcat</a:t>
            </a:r>
            <a:endParaRPr lang="en-US" altLang="zh-CN"/>
          </a:p>
          <a:p>
            <a:r>
              <a:rPr lang="zh-CN" altLang="en-US"/>
              <a:t>安装</a:t>
            </a:r>
            <a:r>
              <a:rPr lang="en-US" altLang="zh-CN"/>
              <a:t>MySQL</a:t>
            </a:r>
            <a:endParaRPr lang="en-US" altLang="zh-CN"/>
          </a:p>
          <a:p>
            <a:r>
              <a:rPr lang="zh-CN" altLang="en-US"/>
              <a:t>安装</a:t>
            </a:r>
            <a:r>
              <a:rPr lang="en-US" altLang="zh-CN"/>
              <a:t>lrzsz</a:t>
            </a:r>
            <a:endParaRPr lang="en-US" altLang="zh-CN"/>
          </a:p>
        </p:txBody>
      </p:sp>
      <p:sp>
        <p:nvSpPr>
          <p:cNvPr id="6" name="标题 2"/>
          <p:cNvSpPr>
            <a:spLocks noGrp="1"/>
          </p:cNvSpPr>
          <p:nvPr>
            <p:ph type="title"/>
          </p:nvPr>
        </p:nvSpPr>
        <p:spPr>
          <a:xfrm>
            <a:off x="710880" y="244189"/>
            <a:ext cx="8771021" cy="517190"/>
          </a:xfrm>
        </p:spPr>
        <p:txBody>
          <a:bodyPr/>
          <a:lstStyle/>
          <a:p>
            <a:r>
              <a:rPr kumimoji="1" lang="zh-CN" altLang="en-US" b="0">
                <a:latin typeface="阿里巴巴普惠体" panose="00020600040101010101" pitchFamily="18" charset="-122"/>
                <a:ea typeface="阿里巴巴普惠体" panose="00020600040101010101" pitchFamily="18" charset="-122"/>
              </a:rPr>
              <a:t>软件安装</a:t>
            </a:r>
            <a:endParaRPr kumimoji="1" lang="zh-CN" altLang="en-US" b="0">
              <a:latin typeface="阿里巴巴普惠体" panose="00020600040101010101" pitchFamily="18" charset="-122"/>
              <a:ea typeface="阿里巴巴普惠体" panose="00020600040101010101" pitchFamily="18"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fontScale="90000"/>
          </a:bodyPr>
          <a:lstStyle/>
          <a:p>
            <a:r>
              <a:rPr lang="zh-CN">
                <a:solidFill>
                  <a:schemeClr val="tx1">
                    <a:lumMod val="85000"/>
                    <a:lumOff val="15000"/>
                  </a:schemeClr>
                </a:solidFill>
                <a:latin typeface="阿里巴巴普惠体" panose="00020600040101010101" pitchFamily="18" charset="-122"/>
                <a:ea typeface="阿里巴巴普惠体" panose="00020600040101010101" pitchFamily="18" charset="-122"/>
              </a:rPr>
              <a:t>项目部署</a:t>
            </a:r>
            <a:endParaRPr lang="zh-CN">
              <a:solidFill>
                <a:schemeClr val="tx1">
                  <a:lumMod val="85000"/>
                  <a:lumOff val="15000"/>
                </a:schemeClr>
              </a:solidFill>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idx="10"/>
          </p:nvPr>
        </p:nvSpPr>
        <p:spPr>
          <a:xfrm>
            <a:off x="5273040" y="3069272"/>
            <a:ext cx="5466080" cy="3124494"/>
          </a:xfrm>
        </p:spPr>
        <p:txBody>
          <a:bodyPr/>
          <a:lstStyle/>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手工部署项目</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a:t>
            </a:r>
            <a:r>
              <a:rPr lang="en-US" altLang="zh-CN">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脚本自动部署项目</a:t>
            </a:r>
            <a:endParaRPr lang="zh-CN" altLang="en-US">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文本占位符 4"/>
          <p:cNvSpPr>
            <a:spLocks noGrp="1"/>
          </p:cNvSpPr>
          <p:nvPr>
            <p:ph type="body" sz="quarter" idx="11"/>
          </p:nvPr>
        </p:nvSpPr>
        <p:spPr/>
        <p:txBody>
          <a:bodyPr/>
          <a:lstStyle/>
          <a:p>
            <a:r>
              <a:rPr lang="en-US" altLang="zh-CN"/>
              <a:t>0</a:t>
            </a:r>
            <a:r>
              <a:rPr lang="en-US"/>
              <a:t>5</a:t>
            </a:r>
            <a:endParaRPr 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880" y="1656000"/>
            <a:ext cx="10536240"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①：</a:t>
            </a:r>
            <a:r>
              <a:rPr lang="zh-CN">
                <a:solidFill>
                  <a:schemeClr val="tx1">
                    <a:lumMod val="65000"/>
                    <a:lumOff val="35000"/>
                  </a:schemeClr>
                </a:solidFill>
              </a:rPr>
              <a:t>在</a:t>
            </a:r>
            <a:r>
              <a:rPr lang="en-US" altLang="zh-CN">
                <a:solidFill>
                  <a:schemeClr val="tx1">
                    <a:lumMod val="65000"/>
                    <a:lumOff val="35000"/>
                  </a:schemeClr>
                </a:solidFill>
              </a:rPr>
              <a:t>IDEA</a:t>
            </a:r>
            <a:r>
              <a:rPr lang="zh-CN" altLang="en-US">
                <a:solidFill>
                  <a:schemeClr val="tx1">
                    <a:lumMod val="65000"/>
                    <a:lumOff val="35000"/>
                  </a:schemeClr>
                </a:solidFill>
              </a:rPr>
              <a:t>中开发</a:t>
            </a:r>
            <a:r>
              <a:rPr lang="en-US" altLang="zh-CN">
                <a:solidFill>
                  <a:schemeClr val="tx1">
                    <a:lumMod val="65000"/>
                    <a:lumOff val="35000"/>
                  </a:schemeClr>
                </a:solidFill>
              </a:rPr>
              <a:t>SpringBoot</a:t>
            </a:r>
            <a:r>
              <a:rPr lang="zh-CN" altLang="en-US">
                <a:solidFill>
                  <a:schemeClr val="tx1">
                    <a:lumMod val="65000"/>
                    <a:lumOff val="35000"/>
                  </a:schemeClr>
                </a:solidFill>
              </a:rPr>
              <a:t>项目并打成</a:t>
            </a:r>
            <a:r>
              <a:rPr lang="en-US" altLang="zh-CN">
                <a:solidFill>
                  <a:schemeClr val="tx1">
                    <a:lumMod val="65000"/>
                    <a:lumOff val="35000"/>
                  </a:schemeClr>
                </a:solidFill>
              </a:rPr>
              <a:t>jar</a:t>
            </a:r>
            <a:r>
              <a:rPr lang="zh-CN" altLang="en-US">
                <a:solidFill>
                  <a:schemeClr val="tx1">
                    <a:lumMod val="65000"/>
                    <a:lumOff val="35000"/>
                  </a:schemeClr>
                </a:solidFill>
              </a:rPr>
              <a:t>包</a:t>
            </a:r>
            <a:endParaRPr lang="zh-CN" altLang="en-US">
              <a:solidFill>
                <a:schemeClr val="tx1">
                  <a:lumMod val="65000"/>
                  <a:lumOff val="35000"/>
                </a:schemeClr>
              </a:solidFill>
            </a:endParaRPr>
          </a:p>
        </p:txBody>
      </p:sp>
      <p:pic>
        <p:nvPicPr>
          <p:cNvPr id="5" name="图片 4"/>
          <p:cNvPicPr>
            <a:picLocks noChangeAspect="1"/>
          </p:cNvPicPr>
          <p:nvPr/>
        </p:nvPicPr>
        <p:blipFill>
          <a:blip r:embed="rId1"/>
          <a:stretch>
            <a:fillRect/>
          </a:stretch>
        </p:blipFill>
        <p:spPr>
          <a:xfrm>
            <a:off x="5810885" y="1656080"/>
            <a:ext cx="4432300" cy="509841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880" y="1656000"/>
            <a:ext cx="10536240"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a:solidFill>
                  <a:schemeClr val="tx1">
                    <a:lumMod val="65000"/>
                    <a:lumOff val="35000"/>
                  </a:schemeClr>
                </a:solidFill>
              </a:rPr>
              <a:t>②</a:t>
            </a:r>
            <a:r>
              <a:rPr lang="zh-CN" altLang="en-US">
                <a:solidFill>
                  <a:schemeClr val="tx1">
                    <a:lumMod val="65000"/>
                    <a:lumOff val="35000"/>
                  </a:schemeClr>
                </a:solidFill>
              </a:rPr>
              <a:t>：</a:t>
            </a:r>
            <a:r>
              <a:rPr lang="zh-CN">
                <a:solidFill>
                  <a:schemeClr val="tx1">
                    <a:lumMod val="65000"/>
                    <a:lumOff val="35000"/>
                  </a:schemeClr>
                </a:solidFill>
              </a:rPr>
              <a:t>将</a:t>
            </a:r>
            <a:r>
              <a:rPr lang="en-US" altLang="zh-CN">
                <a:solidFill>
                  <a:schemeClr val="tx1">
                    <a:lumMod val="65000"/>
                    <a:lumOff val="35000"/>
                  </a:schemeClr>
                </a:solidFill>
              </a:rPr>
              <a:t>jar</a:t>
            </a:r>
            <a:r>
              <a:rPr lang="zh-CN" altLang="en-US">
                <a:solidFill>
                  <a:schemeClr val="tx1">
                    <a:lumMod val="65000"/>
                    <a:lumOff val="35000"/>
                  </a:schemeClr>
                </a:solidFill>
              </a:rPr>
              <a:t>包上传到</a:t>
            </a:r>
            <a:r>
              <a:rPr lang="en-US" altLang="zh-CN">
                <a:solidFill>
                  <a:schemeClr val="tx1">
                    <a:lumMod val="65000"/>
                    <a:lumOff val="35000"/>
                  </a:schemeClr>
                </a:solidFill>
              </a:rPr>
              <a:t>Linux</a:t>
            </a:r>
            <a:r>
              <a:rPr lang="zh-CN" altLang="en-US">
                <a:solidFill>
                  <a:schemeClr val="tx1">
                    <a:lumMod val="65000"/>
                    <a:lumOff val="35000"/>
                  </a:schemeClr>
                </a:solidFill>
              </a:rPr>
              <a:t>服务器</a:t>
            </a:r>
            <a:endParaRPr lang="zh-CN" altLang="en-US">
              <a:solidFill>
                <a:schemeClr val="tx1">
                  <a:lumMod val="65000"/>
                  <a:lumOff val="35000"/>
                </a:schemeClr>
              </a:solidFill>
            </a:endParaRPr>
          </a:p>
        </p:txBody>
      </p:sp>
      <p:sp>
        <p:nvSpPr>
          <p:cNvPr id="9" name="TextBox 3"/>
          <p:cNvSpPr txBox="1"/>
          <p:nvPr/>
        </p:nvSpPr>
        <p:spPr>
          <a:xfrm>
            <a:off x="1159164" y="2320897"/>
            <a:ext cx="10225116" cy="414020"/>
          </a:xfrm>
          <a:prstGeom prst="rect">
            <a:avLst/>
          </a:prstGeom>
          <a:solidFill>
            <a:srgbClr val="FFFFE4"/>
          </a:solidFill>
          <a:ln w="3175">
            <a:solidFill>
              <a:srgbClr val="919191"/>
            </a:solidFill>
          </a:ln>
        </p:spPr>
        <p:txBody>
          <a:bodyPr wrap="square">
            <a:spAutoFit/>
          </a:bodyPr>
          <a:p>
            <a:pPr lvl="0">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mkdir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usr</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/local/app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创建目录，将项目</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jar</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包放到此目录</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endParaRPr>
          </a:p>
        </p:txBody>
      </p:sp>
      <p:pic>
        <p:nvPicPr>
          <p:cNvPr id="5" name="图片 4"/>
          <p:cNvPicPr>
            <a:picLocks noChangeAspect="1"/>
          </p:cNvPicPr>
          <p:nvPr/>
        </p:nvPicPr>
        <p:blipFill>
          <a:blip r:embed="rId1"/>
          <a:stretch>
            <a:fillRect/>
          </a:stretch>
        </p:blipFill>
        <p:spPr>
          <a:xfrm>
            <a:off x="1158875" y="3152775"/>
            <a:ext cx="7286625" cy="217614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chemeClr val="tx1">
                    <a:lumMod val="65000"/>
                    <a:lumOff val="35000"/>
                  </a:schemeClr>
                </a:solidFill>
                <a:sym typeface="+mn-ea"/>
              </a:rPr>
              <a:t>不同应用领域的主流操作系统</a:t>
            </a:r>
            <a:endParaRPr kumimoji="1" lang="en-US" altLang="zh-CN">
              <a:solidFill>
                <a:schemeClr val="tx1">
                  <a:lumMod val="65000"/>
                  <a:lumOff val="35000"/>
                </a:schemeClr>
              </a:solidFill>
              <a:sym typeface="+mn-ea"/>
            </a:endParaRPr>
          </a:p>
        </p:txBody>
      </p:sp>
      <p:sp>
        <p:nvSpPr>
          <p:cNvPr id="25" name="文本占位符 1"/>
          <p:cNvSpPr>
            <a:spLocks noGrp="1"/>
          </p:cNvSpPr>
          <p:nvPr/>
        </p:nvSpPr>
        <p:spPr>
          <a:xfrm>
            <a:off x="710565" y="1564640"/>
            <a:ext cx="8256270"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桌面操作系统</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服务器操作系统</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移动设备操作系统</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嵌入式操作系统</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880" y="1656000"/>
            <a:ext cx="10536240"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a:solidFill>
                  <a:schemeClr val="tx1">
                    <a:lumMod val="65000"/>
                    <a:lumOff val="35000"/>
                  </a:schemeClr>
                </a:solidFill>
              </a:rPr>
              <a:t>③</a:t>
            </a:r>
            <a:r>
              <a:rPr lang="zh-CN" altLang="en-US">
                <a:solidFill>
                  <a:schemeClr val="tx1">
                    <a:lumMod val="65000"/>
                    <a:lumOff val="35000"/>
                  </a:schemeClr>
                </a:solidFill>
              </a:rPr>
              <a:t>：启动</a:t>
            </a:r>
            <a:r>
              <a:rPr lang="en-US" altLang="zh-CN" err="1">
                <a:solidFill>
                  <a:schemeClr val="tx1">
                    <a:lumMod val="65000"/>
                    <a:lumOff val="35000"/>
                  </a:schemeClr>
                </a:solidFill>
              </a:rPr>
              <a:t>SpringBoot</a:t>
            </a:r>
            <a:r>
              <a:rPr lang="zh-CN" altLang="en-US">
                <a:solidFill>
                  <a:schemeClr val="tx1">
                    <a:lumMod val="65000"/>
                    <a:lumOff val="35000"/>
                  </a:schemeClr>
                </a:solidFill>
              </a:rPr>
              <a:t>程序</a:t>
            </a:r>
            <a:endParaRPr lang="zh-CN" altLang="en-US">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1189355" y="2253615"/>
            <a:ext cx="10450830" cy="3681095"/>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880" y="1656000"/>
            <a:ext cx="10536240" cy="754691"/>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a:solidFill>
                  <a:schemeClr val="tx1">
                    <a:lumMod val="65000"/>
                    <a:lumOff val="35000"/>
                  </a:schemeClr>
                </a:solidFill>
              </a:rPr>
              <a:t>④</a:t>
            </a:r>
            <a:r>
              <a:rPr lang="zh-CN" altLang="en-US">
                <a:solidFill>
                  <a:schemeClr val="tx1">
                    <a:lumMod val="65000"/>
                    <a:lumOff val="35000"/>
                  </a:schemeClr>
                </a:solidFill>
              </a:rPr>
              <a:t>：</a:t>
            </a:r>
            <a:r>
              <a:rPr lang="zh-CN">
                <a:solidFill>
                  <a:schemeClr val="tx1">
                    <a:lumMod val="65000"/>
                    <a:lumOff val="35000"/>
                  </a:schemeClr>
                </a:solidFill>
              </a:rPr>
              <a:t>检查防火墙，确保</a:t>
            </a:r>
            <a:r>
              <a:rPr lang="en-US" altLang="zh-CN">
                <a:solidFill>
                  <a:schemeClr val="tx1">
                    <a:lumMod val="65000"/>
                    <a:lumOff val="35000"/>
                  </a:schemeClr>
                </a:solidFill>
              </a:rPr>
              <a:t>8080</a:t>
            </a:r>
            <a:r>
              <a:rPr lang="zh-CN" altLang="en-US">
                <a:solidFill>
                  <a:schemeClr val="tx1">
                    <a:lumMod val="65000"/>
                    <a:lumOff val="35000"/>
                  </a:schemeClr>
                </a:solidFill>
              </a:rPr>
              <a:t>端口对外开放，访问</a:t>
            </a:r>
            <a:r>
              <a:rPr lang="en-US" altLang="zh-CN">
                <a:solidFill>
                  <a:schemeClr val="tx1">
                    <a:lumMod val="65000"/>
                    <a:lumOff val="35000"/>
                  </a:schemeClr>
                </a:solidFill>
              </a:rPr>
              <a:t>SpringBoot</a:t>
            </a:r>
            <a:r>
              <a:rPr lang="zh-CN" altLang="en-US">
                <a:solidFill>
                  <a:schemeClr val="tx1">
                    <a:lumMod val="65000"/>
                    <a:lumOff val="35000"/>
                  </a:schemeClr>
                </a:solidFill>
              </a:rPr>
              <a:t>项目</a:t>
            </a:r>
            <a:endParaRPr lang="zh-CN" altLang="en-US">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1199515" y="2342515"/>
            <a:ext cx="7437755" cy="1021715"/>
          </a:xfrm>
          <a:prstGeom prst="rect">
            <a:avLst/>
          </a:prstGeom>
        </p:spPr>
      </p:pic>
      <p:pic>
        <p:nvPicPr>
          <p:cNvPr id="5" name="图片 4"/>
          <p:cNvPicPr>
            <a:picLocks noChangeAspect="1"/>
          </p:cNvPicPr>
          <p:nvPr/>
        </p:nvPicPr>
        <p:blipFill>
          <a:blip r:embed="rId2"/>
          <a:stretch>
            <a:fillRect/>
          </a:stretch>
        </p:blipFill>
        <p:spPr>
          <a:xfrm>
            <a:off x="1207770" y="3815715"/>
            <a:ext cx="5315585" cy="1532255"/>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⑤：改为后台运行</a:t>
            </a:r>
            <a:r>
              <a:rPr lang="en-US" altLang="zh-CN" err="1">
                <a:solidFill>
                  <a:schemeClr val="tx1">
                    <a:lumMod val="65000"/>
                    <a:lumOff val="35000"/>
                  </a:schemeClr>
                </a:solidFill>
              </a:rPr>
              <a:t>SpringBoot</a:t>
            </a:r>
            <a:r>
              <a:rPr lang="zh-CN" altLang="en-US">
                <a:solidFill>
                  <a:schemeClr val="tx1">
                    <a:lumMod val="65000"/>
                    <a:lumOff val="35000"/>
                  </a:schemeClr>
                </a:solidFill>
              </a:rPr>
              <a:t>程序，并将日志输出到日志文件</a:t>
            </a:r>
            <a:endParaRPr lang="zh-CN" altLang="en-US">
              <a:solidFill>
                <a:schemeClr val="tx1">
                  <a:lumMod val="65000"/>
                  <a:lumOff val="35000"/>
                </a:schemeClr>
              </a:solidFill>
            </a:endParaRPr>
          </a:p>
          <a:p>
            <a:r>
              <a:rPr kumimoji="1" lang="zh-CN" altLang="en-US" sz="1600">
                <a:solidFill>
                  <a:schemeClr val="tx1">
                    <a:lumMod val="65000"/>
                    <a:lumOff val="35000"/>
                  </a:schemeClr>
                </a:solidFill>
                <a:sym typeface="+mn-ea"/>
              </a:rPr>
              <a:t>目前程序运行的问题</a:t>
            </a:r>
            <a:endParaRPr kumimoji="1" lang="en-US" altLang="zh-CN" sz="16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buFont typeface="Wingdings" panose="05000000000000000000" charset="0"/>
              <a:buChar char="l"/>
            </a:pPr>
            <a:r>
              <a:rPr kumimoji="1" lang="zh-CN" altLang="en-US" sz="1600" b="0">
                <a:solidFill>
                  <a:schemeClr val="tx1">
                    <a:lumMod val="65000"/>
                    <a:lumOff val="35000"/>
                  </a:schemeClr>
                </a:solidFill>
                <a:sym typeface="+mn-ea"/>
              </a:rPr>
              <a:t>线上程序不会采用控制台霸屏的形式运行程序，而是将程序在后台运行</a:t>
            </a:r>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buFont typeface="Wingdings" panose="05000000000000000000" charset="0"/>
              <a:buChar char="l"/>
            </a:pPr>
            <a:r>
              <a:rPr kumimoji="1" lang="zh-CN" altLang="en-US" sz="1600" b="0">
                <a:solidFill>
                  <a:schemeClr val="tx1">
                    <a:lumMod val="65000"/>
                    <a:lumOff val="35000"/>
                  </a:schemeClr>
                </a:solidFill>
                <a:sym typeface="+mn-ea"/>
              </a:rPr>
              <a:t>线上程序不会将日志输出到控制台，而是输出到日志文件，方便运维查阅信息</a:t>
            </a:r>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866429" y="3219422"/>
            <a:ext cx="10225116" cy="2676525"/>
          </a:xfrm>
          <a:prstGeom prst="rect">
            <a:avLst/>
          </a:prstGeom>
          <a:solidFill>
            <a:srgbClr val="FFFFE4"/>
          </a:solidFill>
          <a:ln w="3175">
            <a:solidFill>
              <a:srgbClr val="919191"/>
            </a:solidFill>
          </a:ln>
        </p:spPr>
        <p:txBody>
          <a:bodyPr wrap="square">
            <a:spAutoFit/>
          </a:bodyPr>
          <a:p>
            <a:pPr>
              <a:lnSpc>
                <a:spcPct val="150000"/>
              </a:lnSpc>
            </a:pPr>
            <a:r>
              <a:rPr lang="en-US" altLang="zh-CN" sz="14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nohup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命令：英文全称 no hang up（不挂起），用于不挂断地运行指定命令，退出终端不会影响程序的运行</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语法格式：</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nohup</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Command [ </a:t>
            </a: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Arg</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 [&amp;]</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参数说明：</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Command</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：要执行的命令</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Arg</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：一些参数，可以指定输出文件</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&amp;</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：让命令在后台运行</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err="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nohup</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java -jar boot</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工程</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.jar &amp;&gt; hello.log  &amp;</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后台运行</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 -jar</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并将日志输出到</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hello</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.log</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手工部署项目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⑥：</a:t>
            </a:r>
            <a:r>
              <a:rPr lang="zh-CN">
                <a:solidFill>
                  <a:schemeClr val="tx1">
                    <a:lumMod val="65000"/>
                    <a:lumOff val="35000"/>
                  </a:schemeClr>
                </a:solidFill>
              </a:rPr>
              <a:t>停止</a:t>
            </a:r>
            <a:r>
              <a:rPr lang="en-US" altLang="zh-CN">
                <a:solidFill>
                  <a:schemeClr val="tx1">
                    <a:lumMod val="65000"/>
                    <a:lumOff val="35000"/>
                  </a:schemeClr>
                </a:solidFill>
              </a:rPr>
              <a:t>SpringBoot</a:t>
            </a:r>
            <a:r>
              <a:rPr lang="zh-CN" altLang="en-US">
                <a:solidFill>
                  <a:schemeClr val="tx1">
                    <a:lumMod val="65000"/>
                    <a:lumOff val="35000"/>
                  </a:schemeClr>
                </a:solidFill>
              </a:rPr>
              <a:t>程序</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p:cNvPicPr>
            <a:picLocks noChangeAspect="1"/>
          </p:cNvPicPr>
          <p:nvPr/>
        </p:nvPicPr>
        <p:blipFill>
          <a:blip r:embed="rId1"/>
          <a:stretch>
            <a:fillRect/>
          </a:stretch>
        </p:blipFill>
        <p:spPr>
          <a:xfrm>
            <a:off x="1175385" y="2398395"/>
            <a:ext cx="9491980" cy="157607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2" name="文本框 1"/>
          <p:cNvSpPr txBox="1"/>
          <p:nvPr/>
        </p:nvSpPr>
        <p:spPr>
          <a:xfrm>
            <a:off x="763270" y="1393825"/>
            <a:ext cx="8950960" cy="2773680"/>
          </a:xfrm>
          <a:prstGeom prst="rect">
            <a:avLst/>
          </a:prstGeom>
        </p:spPr>
        <p:txBody>
          <a:bodyPr anchor="ctr" anchorCtr="0"/>
          <a:p>
            <a:pPr algn="l" fontAlgn="auto">
              <a:lnSpc>
                <a:spcPct val="150000"/>
              </a:lnSpc>
            </a:pP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操作步骤：</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中安装</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Git</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、在</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中安装</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maven</a:t>
            </a:r>
            <a:endPar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、编写</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脚本（拉取代码、编译、打包、启动）</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4</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、为用户授予执行</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脚本的权限</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fontAlgn="auto">
              <a:lnSpc>
                <a:spcPct val="150000"/>
              </a:lnSpc>
            </a:pP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5</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、执行</a:t>
            </a:r>
            <a:r>
              <a:rPr kumimoji="1" lang="en-US" altLang="zh-CN"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a:t>
            </a:r>
            <a:endParaRPr kumimoji="1" lang="zh-CN" altLang="en-US" sz="16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圆角矩形 4"/>
          <p:cNvSpPr/>
          <p:nvPr/>
        </p:nvSpPr>
        <p:spPr>
          <a:xfrm>
            <a:off x="9709150" y="1506855"/>
            <a:ext cx="1650365" cy="111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Git</a:t>
            </a:r>
            <a:r>
              <a:rPr lang="en-US" altLang="zh-CN">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仓库</a:t>
            </a:r>
            <a:endParaRPr lang="en-US" altLang="zh-CN">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6" name="圆角矩形 5"/>
          <p:cNvSpPr/>
          <p:nvPr/>
        </p:nvSpPr>
        <p:spPr>
          <a:xfrm>
            <a:off x="9585325" y="4594860"/>
            <a:ext cx="1897380" cy="111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tx1"/>
                </a:solidFill>
                <a:latin typeface="阿里巴巴普惠体" panose="00020600040101010101" pitchFamily="18" charset="-122"/>
                <a:ea typeface="阿里巴巴普惠体" panose="00020600040101010101" pitchFamily="18" charset="-122"/>
                <a:sym typeface="+mn-ea"/>
              </a:rPr>
              <a:t>本地开发环境</a:t>
            </a:r>
            <a:endParaRPr lang="en-US" altLang="zh-CN">
              <a:solidFill>
                <a:schemeClr val="tx1"/>
              </a:solidFill>
              <a:latin typeface="阿里巴巴普惠体" panose="00020600040101010101" pitchFamily="18" charset="-122"/>
              <a:ea typeface="阿里巴巴普惠体" panose="00020600040101010101" pitchFamily="18" charset="-122"/>
              <a:sym typeface="+mn-ea"/>
            </a:endParaRPr>
          </a:p>
        </p:txBody>
      </p:sp>
      <p:sp>
        <p:nvSpPr>
          <p:cNvPr id="7" name="圆角矩形 6"/>
          <p:cNvSpPr/>
          <p:nvPr/>
        </p:nvSpPr>
        <p:spPr>
          <a:xfrm>
            <a:off x="5033645" y="1506855"/>
            <a:ext cx="1896745" cy="111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服务器</a:t>
            </a:r>
            <a:endParaRPr lang="zh-CN" altLang="en-US">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endPar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编译、打包、启动</a:t>
            </a:r>
            <a:endPar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8" name="直接箭头连接符 7"/>
          <p:cNvCxnSpPr>
            <a:stCxn id="6" idx="0"/>
            <a:endCxn id="5" idx="2"/>
          </p:cNvCxnSpPr>
          <p:nvPr/>
        </p:nvCxnSpPr>
        <p:spPr>
          <a:xfrm flipV="1">
            <a:off x="10542270" y="2621280"/>
            <a:ext cx="635" cy="197358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9" name="文本框 8"/>
          <p:cNvSpPr txBox="1"/>
          <p:nvPr/>
        </p:nvSpPr>
        <p:spPr>
          <a:xfrm>
            <a:off x="10143490" y="3361690"/>
            <a:ext cx="1318895" cy="382270"/>
          </a:xfrm>
          <a:prstGeom prst="rect">
            <a:avLst/>
          </a:prstGeom>
        </p:spPr>
        <p:txBody>
          <a:bodyPr anchor="ctr" anchorCtr="0"/>
          <a:p>
            <a:pPr algn="ctr"/>
            <a:r>
              <a:rPr kumimoji="1" lang="en-US" altLang="zh-CN" dirty="0" smtClean="0">
                <a:solidFill>
                  <a:schemeClr val="tx1">
                    <a:lumMod val="65000"/>
                    <a:lumOff val="35000"/>
                  </a:schemeClr>
                </a:solidFill>
              </a:rPr>
              <a:t>push</a:t>
            </a:r>
            <a:endParaRPr kumimoji="1" lang="en-US" altLang="zh-CN" dirty="0" smtClean="0">
              <a:solidFill>
                <a:schemeClr val="tx1">
                  <a:lumMod val="65000"/>
                  <a:lumOff val="35000"/>
                </a:schemeClr>
              </a:solidFill>
            </a:endParaRPr>
          </a:p>
        </p:txBody>
      </p:sp>
      <p:cxnSp>
        <p:nvCxnSpPr>
          <p:cNvPr id="10" name="直接箭头连接符 9"/>
          <p:cNvCxnSpPr>
            <a:stCxn id="5" idx="1"/>
            <a:endCxn id="7" idx="3"/>
          </p:cNvCxnSpPr>
          <p:nvPr/>
        </p:nvCxnSpPr>
        <p:spPr>
          <a:xfrm flipH="1">
            <a:off x="6930390" y="2064385"/>
            <a:ext cx="2778760"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11" name="文本框 10"/>
          <p:cNvSpPr txBox="1"/>
          <p:nvPr/>
        </p:nvSpPr>
        <p:spPr>
          <a:xfrm>
            <a:off x="7452995" y="1640205"/>
            <a:ext cx="1318895" cy="382270"/>
          </a:xfrm>
          <a:prstGeom prst="rect">
            <a:avLst/>
          </a:prstGeom>
        </p:spPr>
        <p:txBody>
          <a:bodyPr anchor="ctr" anchorCtr="0"/>
          <a:p>
            <a:pPr algn="ctr"/>
            <a:r>
              <a:rPr kumimoji="1" lang="en-US" altLang="zh-CN" dirty="0" smtClean="0">
                <a:solidFill>
                  <a:schemeClr val="tx1">
                    <a:lumMod val="65000"/>
                    <a:lumOff val="35000"/>
                  </a:schemeClr>
                </a:solidFill>
              </a:rPr>
              <a:t>pull</a:t>
            </a:r>
            <a:endParaRPr kumimoji="1" lang="en-US" altLang="zh-CN" dirty="0" smtClean="0">
              <a:solidFill>
                <a:schemeClr val="tx1">
                  <a:lumMod val="65000"/>
                  <a:lumOff val="35000"/>
                </a:schemeClr>
              </a:solidFil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sym typeface="+mn-ea"/>
              </a:rPr>
              <a:t>①</a:t>
            </a:r>
            <a:r>
              <a:rPr lang="zh-CN" altLang="en-US">
                <a:solidFill>
                  <a:schemeClr val="tx1">
                    <a:lumMod val="65000"/>
                    <a:lumOff val="35000"/>
                  </a:schemeClr>
                </a:solidFill>
              </a:rPr>
              <a:t>：</a:t>
            </a:r>
            <a:r>
              <a:rPr lang="zh-CN">
                <a:solidFill>
                  <a:schemeClr val="tx1">
                    <a:lumMod val="65000"/>
                    <a:lumOff val="35000"/>
                  </a:schemeClr>
                </a:solidFill>
              </a:rPr>
              <a:t>在</a:t>
            </a:r>
            <a:r>
              <a:rPr lang="en-US" altLang="zh-CN">
                <a:solidFill>
                  <a:schemeClr val="tx1">
                    <a:lumMod val="65000"/>
                    <a:lumOff val="35000"/>
                  </a:schemeClr>
                </a:solidFill>
              </a:rPr>
              <a:t>Linux</a:t>
            </a:r>
            <a:r>
              <a:rPr lang="zh-CN" altLang="en-US">
                <a:solidFill>
                  <a:schemeClr val="tx1">
                    <a:lumMod val="65000"/>
                    <a:lumOff val="35000"/>
                  </a:schemeClr>
                </a:solidFill>
              </a:rPr>
              <a:t>中安装</a:t>
            </a:r>
            <a:r>
              <a:rPr lang="en-US" altLang="zh-CN">
                <a:solidFill>
                  <a:schemeClr val="tx1">
                    <a:lumMod val="65000"/>
                    <a:lumOff val="35000"/>
                  </a:schemeClr>
                </a:solidFill>
              </a:rPr>
              <a:t>Git</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1184564" y="2295497"/>
            <a:ext cx="10225116" cy="1060450"/>
          </a:xfrm>
          <a:prstGeom prst="rect">
            <a:avLst/>
          </a:prstGeom>
          <a:solidFill>
            <a:srgbClr val="FFFFE4"/>
          </a:solidFill>
          <a:ln w="3175">
            <a:solidFill>
              <a:srgbClr val="919191"/>
            </a:solidFill>
          </a:ln>
        </p:spPr>
        <p:txBody>
          <a:bodyPr wrap="square">
            <a:spAutoFit/>
          </a:bodyPr>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 list git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列出</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git</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安装包</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yum install git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在线安装</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git</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a:stretch>
            <a:fillRect/>
          </a:stretch>
        </p:blipFill>
        <p:spPr>
          <a:xfrm>
            <a:off x="1184275" y="3745230"/>
            <a:ext cx="10240645" cy="198501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②：</a:t>
            </a:r>
            <a:r>
              <a:rPr lang="zh-CN">
                <a:solidFill>
                  <a:schemeClr val="tx1">
                    <a:lumMod val="65000"/>
                    <a:lumOff val="35000"/>
                  </a:schemeClr>
                </a:solidFill>
              </a:rPr>
              <a:t>使用</a:t>
            </a:r>
            <a:r>
              <a:rPr lang="en-US" altLang="zh-CN">
                <a:solidFill>
                  <a:schemeClr val="tx1">
                    <a:lumMod val="65000"/>
                    <a:lumOff val="35000"/>
                  </a:schemeClr>
                </a:solidFill>
              </a:rPr>
              <a:t>Git</a:t>
            </a:r>
            <a:r>
              <a:rPr lang="zh-CN" altLang="en-US">
                <a:solidFill>
                  <a:schemeClr val="tx1">
                    <a:lumMod val="65000"/>
                    <a:lumOff val="35000"/>
                  </a:schemeClr>
                </a:solidFill>
              </a:rPr>
              <a:t>克隆代码</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1235364" y="2346932"/>
            <a:ext cx="10225116" cy="737235"/>
          </a:xfrm>
          <a:prstGeom prst="rect">
            <a:avLst/>
          </a:prstGeom>
          <a:solidFill>
            <a:srgbClr val="FFFFE4"/>
          </a:solidFill>
          <a:ln w="3175">
            <a:solidFill>
              <a:srgbClr val="919191"/>
            </a:solidFill>
          </a:ln>
        </p:spPr>
        <p:txBody>
          <a:bodyPr wrap="square">
            <a:spAutoFit/>
          </a:bodyPr>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cd </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sym typeface="+mn-ea"/>
              </a:rPr>
              <a:t>/usr/local/</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sym typeface="+mn-ea"/>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rPr>
              <a:t>git clone </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hlinkClick r:id="rId1"/>
              </a:rPr>
              <a:t>https://gitee.com/ChuanZhiBoKe/helloworld.git</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Courier New" panose="02070309020205020404" pitchFamily="49" charset="0"/>
              <a:hlinkClick r:id="rId1"/>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③：将资料中提供的</a:t>
            </a:r>
            <a:r>
              <a:rPr lang="en-US" altLang="zh-CN">
                <a:solidFill>
                  <a:schemeClr val="tx1">
                    <a:lumMod val="65000"/>
                    <a:lumOff val="35000"/>
                  </a:schemeClr>
                </a:solidFill>
              </a:rPr>
              <a:t>maven</a:t>
            </a:r>
            <a:r>
              <a:rPr lang="zh-CN" altLang="en-US">
                <a:solidFill>
                  <a:schemeClr val="tx1">
                    <a:lumMod val="65000"/>
                    <a:lumOff val="35000"/>
                  </a:schemeClr>
                </a:solidFill>
              </a:rPr>
              <a:t>安装包上传到</a:t>
            </a:r>
            <a:r>
              <a:rPr lang="en-US" altLang="zh-CN">
                <a:solidFill>
                  <a:schemeClr val="tx1">
                    <a:lumMod val="65000"/>
                    <a:lumOff val="35000"/>
                  </a:schemeClr>
                </a:solidFill>
              </a:rPr>
              <a:t>Linux</a:t>
            </a:r>
            <a:r>
              <a:rPr lang="zh-CN" altLang="en-US">
                <a:solidFill>
                  <a:schemeClr val="tx1">
                    <a:lumMod val="65000"/>
                    <a:lumOff val="35000"/>
                  </a:schemeClr>
                </a:solidFill>
              </a:rPr>
              <a:t>，</a:t>
            </a:r>
            <a:r>
              <a:rPr lang="zh-CN">
                <a:solidFill>
                  <a:schemeClr val="tx1">
                    <a:lumMod val="65000"/>
                    <a:lumOff val="35000"/>
                  </a:schemeClr>
                </a:solidFill>
              </a:rPr>
              <a:t>在</a:t>
            </a:r>
            <a:r>
              <a:rPr lang="en-US" altLang="zh-CN">
                <a:solidFill>
                  <a:schemeClr val="tx1">
                    <a:lumMod val="65000"/>
                    <a:lumOff val="35000"/>
                  </a:schemeClr>
                </a:solidFill>
              </a:rPr>
              <a:t>Linux</a:t>
            </a:r>
            <a:r>
              <a:rPr lang="zh-CN" altLang="en-US">
                <a:solidFill>
                  <a:schemeClr val="tx1">
                    <a:lumMod val="65000"/>
                    <a:lumOff val="35000"/>
                  </a:schemeClr>
                </a:solidFill>
              </a:rPr>
              <a:t>中安装</a:t>
            </a:r>
            <a:r>
              <a:rPr lang="en-US" altLang="zh-CN">
                <a:solidFill>
                  <a:schemeClr val="tx1">
                    <a:lumMod val="65000"/>
                    <a:lumOff val="35000"/>
                  </a:schemeClr>
                </a:solidFill>
              </a:rPr>
              <a:t>maven</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1184564" y="2308832"/>
            <a:ext cx="10225116" cy="2999740"/>
          </a:xfrm>
          <a:prstGeom prst="rect">
            <a:avLst/>
          </a:prstGeom>
          <a:solidFill>
            <a:srgbClr val="FFFFE4"/>
          </a:solidFill>
          <a:ln w="3175">
            <a:solidFill>
              <a:srgbClr val="919191"/>
            </a:solidFill>
          </a:ln>
        </p:spPr>
        <p:txBody>
          <a:bodyPr wrap="square">
            <a:spAutoFit/>
          </a:bodyPr>
          <a:p>
            <a:pPr>
              <a:lnSpc>
                <a:spcPct val="150000"/>
              </a:lnSpc>
            </a:pPr>
            <a:r>
              <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tar -zxvf apache-maven-3.5.4-bin.tar.gz -C /usr/local</a:t>
            </a:r>
            <a:endPar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 /etc/profile		</a:t>
            </a:r>
            <a:r>
              <a:rPr lang="zh-CN" altLang="en-US"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修改配置文件，加入如下内容</a:t>
            </a:r>
            <a:endPar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export MAVEN_HOME=/usr/local/apache-maven-3.5.4</a:t>
            </a:r>
            <a:endPar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export PATH=$JAVA_HOME/bin:$MAVEN_HOME/bin:$PATH</a:t>
            </a:r>
            <a:endPar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endPar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source /etc/profile</a:t>
            </a:r>
            <a:endPar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mvn –version</a:t>
            </a:r>
            <a:endPar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vim /usr/local/apache-maven-3.5.4/conf/settings.xml	  </a:t>
            </a:r>
            <a:r>
              <a:rPr lang="zh-CN" altLang="en-US"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修改配置文件内容如下</a:t>
            </a:r>
            <a:endParaRPr lang="en-US" altLang="zh-CN" sz="1400">
              <a:solidFill>
                <a:srgbClr val="0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&lt;localRepository&gt;/usr/local/repo&lt;/localRepository&gt;</a:t>
            </a:r>
            <a:endPar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④：</a:t>
            </a:r>
            <a:r>
              <a:rPr lang="zh-CN">
                <a:solidFill>
                  <a:schemeClr val="tx1">
                    <a:lumMod val="65000"/>
                    <a:lumOff val="35000"/>
                  </a:schemeClr>
                </a:solidFill>
              </a:rPr>
              <a:t>将资料中提供的</a:t>
            </a:r>
            <a:r>
              <a:rPr lang="en-US" altLang="zh-CN">
                <a:solidFill>
                  <a:schemeClr val="tx1">
                    <a:lumMod val="65000"/>
                    <a:lumOff val="35000"/>
                  </a:schemeClr>
                </a:solidFill>
              </a:rPr>
              <a:t>Shell</a:t>
            </a:r>
            <a:r>
              <a:rPr lang="zh-CN" altLang="en-US">
                <a:solidFill>
                  <a:schemeClr val="tx1">
                    <a:lumMod val="65000"/>
                    <a:lumOff val="35000"/>
                  </a:schemeClr>
                </a:solidFill>
              </a:rPr>
              <a:t>脚本文件复制到</a:t>
            </a:r>
            <a:r>
              <a:rPr lang="en-US" altLang="zh-CN">
                <a:solidFill>
                  <a:schemeClr val="tx1">
                    <a:lumMod val="65000"/>
                    <a:lumOff val="35000"/>
                  </a:schemeClr>
                </a:solidFill>
              </a:rPr>
              <a:t>Linux</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1184564" y="2317087"/>
            <a:ext cx="10225116" cy="1383665"/>
          </a:xfrm>
          <a:prstGeom prst="rect">
            <a:avLst/>
          </a:prstGeom>
          <a:solidFill>
            <a:srgbClr val="FFFFE4"/>
          </a:solidFill>
          <a:ln w="3175">
            <a:solidFill>
              <a:srgbClr val="919191"/>
            </a:solidFill>
          </a:ln>
        </p:spPr>
        <p:txBody>
          <a:bodyPr wrap="square">
            <a:spAutoFit/>
          </a:bodyPr>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 script</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），是一种</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系统中的脚本程序。</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脚本编程跟 </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编程一样，只要有一个能编写代码的文本编辑器和一个能解释执行的脚本解释器就可以了。</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对于</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Shell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脚本编写不作为本课程重点内容，直接使用课程资料中提供的脚本文件</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bootStart.sh</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即可。</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 name="图片 1"/>
          <p:cNvPicPr>
            <a:picLocks noChangeAspect="1"/>
          </p:cNvPicPr>
          <p:nvPr/>
        </p:nvPicPr>
        <p:blipFill>
          <a:blip r:embed="rId1"/>
          <a:stretch>
            <a:fillRect/>
          </a:stretch>
        </p:blipFill>
        <p:spPr>
          <a:xfrm>
            <a:off x="5045075" y="1757045"/>
            <a:ext cx="1949450" cy="315595"/>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⑤：</a:t>
            </a:r>
            <a:r>
              <a:rPr lang="zh-CN">
                <a:solidFill>
                  <a:schemeClr val="tx1">
                    <a:lumMod val="65000"/>
                    <a:lumOff val="35000"/>
                  </a:schemeClr>
                </a:solidFill>
              </a:rPr>
              <a:t>为用户授权</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TextBox 3"/>
          <p:cNvSpPr txBox="1"/>
          <p:nvPr/>
        </p:nvSpPr>
        <p:spPr>
          <a:xfrm>
            <a:off x="1184564" y="2267557"/>
            <a:ext cx="10225116" cy="1706880"/>
          </a:xfrm>
          <a:prstGeom prst="rect">
            <a:avLst/>
          </a:prstGeom>
          <a:solidFill>
            <a:srgbClr val="FFFFE4"/>
          </a:solidFill>
          <a:ln w="3175">
            <a:solidFill>
              <a:srgbClr val="919191"/>
            </a:solidFill>
          </a:ln>
        </p:spPr>
        <p:txBody>
          <a:bodyPr wrap="square">
            <a:spAutoFit/>
          </a:bodyPr>
          <a:p>
            <a:pPr>
              <a:lnSpc>
                <a:spcPct val="150000"/>
              </a:lnSpc>
            </a:pP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chmod</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（英文全拼：</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change mode</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）命令是控制用户对文件的权限的命令</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中的权限分为：读</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(r)</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、写</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、执行</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三种权限</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的文件调用权限分为三级 </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文件所有者（</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Owner</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）、用户组（</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Group</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）、其它用户（</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Other Users</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只有文件</a:t>
            </a:r>
            <a:r>
              <a:rPr lang="zh-CN"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所有者和超级用户可以修改文件或目录的权限</a:t>
            </a:r>
            <a:endPar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nSpc>
                <a:spcPct val="150000"/>
              </a:lnSpc>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要执行</a:t>
            </a: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Shell</a:t>
            </a: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脚本需要有对此脚本文件的执行权限，如果没有则不能执行</a:t>
            </a:r>
            <a:endPar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1184275" y="5035550"/>
            <a:ext cx="4848225" cy="1650365"/>
          </a:xfrm>
          <a:prstGeom prst="rect">
            <a:avLst/>
          </a:prstGeom>
        </p:spPr>
      </p:pic>
      <p:pic>
        <p:nvPicPr>
          <p:cNvPr id="6" name="图片 5"/>
          <p:cNvPicPr>
            <a:picLocks noChangeAspect="1"/>
          </p:cNvPicPr>
          <p:nvPr/>
        </p:nvPicPr>
        <p:blipFill>
          <a:blip r:embed="rId2"/>
          <a:stretch>
            <a:fillRect/>
          </a:stretch>
        </p:blipFill>
        <p:spPr>
          <a:xfrm>
            <a:off x="1184275" y="4089400"/>
            <a:ext cx="10263505" cy="65151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sym typeface="+mn-ea"/>
              </a:rPr>
              <a:t>不同应用领域的主流操作系统-</a:t>
            </a:r>
            <a:r>
              <a:rPr kumimoji="1">
                <a:solidFill>
                  <a:srgbClr val="595959"/>
                </a:solidFill>
                <a:sym typeface="+mn-ea"/>
              </a:rPr>
              <a:t>桌面操作系统</a:t>
            </a:r>
            <a:endParaRPr kumimoji="1">
              <a:solidFill>
                <a:srgbClr val="595959"/>
              </a:solidFill>
              <a:sym typeface="+mn-ea"/>
            </a:endParaRPr>
          </a:p>
        </p:txBody>
      </p:sp>
      <p:sp>
        <p:nvSpPr>
          <p:cNvPr id="25" name="文本占位符 1"/>
          <p:cNvSpPr>
            <a:spLocks noGrp="1"/>
          </p:cNvSpPr>
          <p:nvPr/>
        </p:nvSpPr>
        <p:spPr>
          <a:xfrm>
            <a:off x="710565" y="1564640"/>
            <a:ext cx="8256270"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Windows</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（用户数量最多）</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Mac OS</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（操作体验好，办公人士首选）</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（用户数量少）</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⑤：</a:t>
            </a:r>
            <a:r>
              <a:rPr lang="zh-CN">
                <a:solidFill>
                  <a:schemeClr val="tx1">
                    <a:lumMod val="65000"/>
                    <a:lumOff val="35000"/>
                  </a:schemeClr>
                </a:solidFill>
              </a:rPr>
              <a:t>为用户授权</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p:cNvSpPr txBox="1"/>
          <p:nvPr/>
        </p:nvSpPr>
        <p:spPr>
          <a:xfrm>
            <a:off x="879475" y="2298700"/>
            <a:ext cx="9529445" cy="503555"/>
          </a:xfrm>
          <a:prstGeom prst="rect">
            <a:avLst/>
          </a:prstGeom>
        </p:spPr>
        <p:txBody>
          <a:bodyPr anchor="ctr" anchorCtr="0"/>
          <a:p>
            <a:pPr algn="l"/>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chmod命令可以使用八进制数来指定权限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片 9"/>
          <p:cNvPicPr>
            <a:picLocks noChangeAspect="1"/>
          </p:cNvPicPr>
          <p:nvPr/>
        </p:nvPicPr>
        <p:blipFill>
          <a:blip r:embed="rId1"/>
          <a:stretch>
            <a:fillRect/>
          </a:stretch>
        </p:blipFill>
        <p:spPr>
          <a:xfrm>
            <a:off x="984250" y="2874645"/>
            <a:ext cx="2052320" cy="3824605"/>
          </a:xfrm>
          <a:prstGeom prst="rect">
            <a:avLst/>
          </a:prstGeom>
        </p:spPr>
      </p:pic>
      <p:sp>
        <p:nvSpPr>
          <p:cNvPr id="11" name="文本框 10"/>
          <p:cNvSpPr txBox="1"/>
          <p:nvPr/>
        </p:nvSpPr>
        <p:spPr>
          <a:xfrm>
            <a:off x="3072765" y="2631440"/>
            <a:ext cx="8796020" cy="3633470"/>
          </a:xfrm>
          <a:prstGeom prst="rect">
            <a:avLst/>
          </a:prstGeom>
        </p:spPr>
        <p:txBody>
          <a:bodyPr anchor="ctr" anchorCtr="0"/>
          <a:p>
            <a:pPr indent="0" algn="l" fontAlgn="auto">
              <a:lnSpc>
                <a:spcPct val="150000"/>
              </a:lnSpc>
            </a:pP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举例：</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en-US" altLang="zh-CN" sz="14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chmod 777 bootStart.sh</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为所有用户授予读、写、执行权限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en-US" altLang="zh-CN" sz="14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chmod 755 bootStart.sh</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为文件拥有者授予读、写、执行权限，同组用户和其他用户授予读、执行权限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en-US" altLang="zh-CN" sz="14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chmod 210 bootStart.sh</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为文件拥有者授予写权限，同组用户授予执行权限，其他用户没有任何权限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pP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gn="l" fontAlgn="auto">
              <a:lnSpc>
                <a:spcPct val="150000"/>
              </a:lnSpc>
            </a:pP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注意：三位数字分别代表不同用户的权限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位表示文件拥有者的权限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位表示同组用户的权限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0" algn="l" fontAlgn="auto">
              <a:lnSpc>
                <a:spcPct val="150000"/>
              </a:lnSpc>
              <a:buFont typeface="Wingdings" panose="05000000000000000000" charset="0"/>
              <a:buChar char="l"/>
            </a:pP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第</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位表示其他用户的权限</a:t>
            </a:r>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⑤：</a:t>
            </a:r>
            <a:r>
              <a:rPr lang="zh-CN">
                <a:solidFill>
                  <a:schemeClr val="tx1">
                    <a:lumMod val="65000"/>
                    <a:lumOff val="35000"/>
                  </a:schemeClr>
                </a:solidFill>
              </a:rPr>
              <a:t>为用户授权</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图片 5"/>
          <p:cNvPicPr>
            <a:picLocks noChangeAspect="1"/>
          </p:cNvPicPr>
          <p:nvPr/>
        </p:nvPicPr>
        <p:blipFill>
          <a:blip r:embed="rId1"/>
          <a:stretch>
            <a:fillRect/>
          </a:stretch>
        </p:blipFill>
        <p:spPr>
          <a:xfrm>
            <a:off x="1179195" y="2364740"/>
            <a:ext cx="8139430" cy="3587115"/>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rPr>
              <a:t>⑥：</a:t>
            </a:r>
            <a:r>
              <a:rPr lang="zh-CN">
                <a:solidFill>
                  <a:schemeClr val="tx1">
                    <a:lumMod val="65000"/>
                    <a:lumOff val="35000"/>
                  </a:schemeClr>
                </a:solidFill>
              </a:rPr>
              <a:t>执行</a:t>
            </a:r>
            <a:r>
              <a:rPr lang="en-US" altLang="zh-CN">
                <a:solidFill>
                  <a:schemeClr val="tx1">
                    <a:lumMod val="65000"/>
                    <a:lumOff val="35000"/>
                  </a:schemeClr>
                </a:solidFill>
              </a:rPr>
              <a:t>Shell</a:t>
            </a:r>
            <a:r>
              <a:rPr lang="zh-CN" altLang="en-US">
                <a:solidFill>
                  <a:schemeClr val="tx1">
                    <a:lumMod val="65000"/>
                    <a:lumOff val="35000"/>
                  </a:schemeClr>
                </a:solidFill>
              </a:rPr>
              <a:t>脚本</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122" name="Picture 2"/>
          <p:cNvPicPr>
            <a:picLocks noChangeAspect="1" noChangeArrowheads="1"/>
          </p:cNvPicPr>
          <p:nvPr/>
        </p:nvPicPr>
        <p:blipFill>
          <a:blip r:embed="rId1" cstate="print"/>
          <a:srcRect/>
          <a:stretch>
            <a:fillRect/>
          </a:stretch>
        </p:blipFill>
        <p:spPr bwMode="auto">
          <a:xfrm>
            <a:off x="1206500" y="2338705"/>
            <a:ext cx="5902960" cy="3471545"/>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sym typeface="+mn-ea"/>
              </a:rPr>
              <a:t>⑦</a:t>
            </a:r>
            <a:r>
              <a:rPr lang="zh-CN" altLang="en-US">
                <a:solidFill>
                  <a:schemeClr val="tx1">
                    <a:lumMod val="65000"/>
                    <a:lumOff val="35000"/>
                  </a:schemeClr>
                </a:solidFill>
              </a:rPr>
              <a:t>：</a:t>
            </a:r>
            <a:r>
              <a:rPr lang="zh-CN">
                <a:solidFill>
                  <a:schemeClr val="tx1">
                    <a:lumMod val="65000"/>
                    <a:lumOff val="35000"/>
                  </a:schemeClr>
                </a:solidFill>
              </a:rPr>
              <a:t>设置静态</a:t>
            </a:r>
            <a:r>
              <a:rPr lang="en-US" altLang="zh-CN">
                <a:solidFill>
                  <a:schemeClr val="tx1">
                    <a:lumMod val="65000"/>
                    <a:lumOff val="35000"/>
                  </a:schemeClr>
                </a:solidFill>
              </a:rPr>
              <a:t>ip</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p:cNvSpPr txBox="1"/>
          <p:nvPr/>
        </p:nvSpPr>
        <p:spPr>
          <a:xfrm>
            <a:off x="895350" y="2155825"/>
            <a:ext cx="5931535" cy="4585970"/>
          </a:xfrm>
          <a:prstGeom prst="rect">
            <a:avLst/>
          </a:prstGeom>
        </p:spPr>
        <p:txBody>
          <a:bodyPr anchor="ctr" anchorCtr="0"/>
          <a:p>
            <a:pPr algn="l"/>
            <a:r>
              <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修改文件</a:t>
            </a:r>
            <a:r>
              <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/etc/sysconfig/network-scripts/ifcfg-ens33</a:t>
            </a:r>
            <a:r>
              <a:rPr kumimoji="1" lang="zh-CN"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，内容如下：</a:t>
            </a:r>
            <a:endParaRPr kumimoji="1" lang="en-US" altLang="zh-CN"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kumimoji="1" lang="zh-CN" altLang="en-US" sz="1400" dirty="0" smtClean="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TYPE="Ethernet"</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PROXY_METHOD="none"</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BROWSER_ONLY="no"</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BOOTPROTO="static"</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使用静态IP地址，默认为dhcp</a:t>
            </a:r>
            <a:endPar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IPADDR="192.168.</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138</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.100"</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设置的静态IP地址</a:t>
            </a:r>
            <a:endPar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NETMASK="255.255.255.0"</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子网掩码</a:t>
            </a:r>
            <a:endPar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GATEWAY="192.168.</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138</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.2"</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网关地址</a:t>
            </a:r>
            <a:endPar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DNS1="192.168.</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138</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.2" </a:t>
            </a:r>
            <a:r>
              <a:rPr kumimoji="1" lang="en-US" altLang="zh-CN"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rPr>
              <a:t># DNS服务器</a:t>
            </a:r>
            <a:endParaRPr kumimoji="1" lang="zh-CN" altLang="en-US" sz="1400" dirty="0" smtClean="0">
              <a:solidFill>
                <a:srgbClr val="FF0000"/>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DEFROUTE="yes"</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IPV4_FAILURE_FATAL="no"</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IPV6INIT="yes"</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IPV6_AUTOCONF="yes"</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IPV6_DEFROUTE="yes"</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IPV6_FAILURE_FATAL="no"</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IPV6_ADDR_GEN_MODE="stable-privacy"</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NAME="ens33"</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UUID="95b614cd-79b0-4755-b08d-99f1cca7271b"</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DEVICE="ens33"</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a:p>
            <a:pPr algn="l"/>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ONBOOT="yes"             </a:t>
            </a:r>
            <a:r>
              <a:rPr kumimoji="1" lang="en-US" altLang="zh-CN"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	</a:t>
            </a:r>
            <a:r>
              <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rPr>
              <a:t>#是否开机启用</a:t>
            </a:r>
            <a:endParaRPr kumimoji="1" lang="zh-CN" altLang="en-US" sz="1400" dirty="0" smtClean="0">
              <a:solidFill>
                <a:schemeClr val="tx1">
                  <a:lumMod val="65000"/>
                  <a:lumOff val="35000"/>
                </a:schemeClr>
              </a:solidFill>
              <a:latin typeface="Consolas" panose="020B0609020204030204" pitchFamily="49" charset="0"/>
              <a:ea typeface="阿里巴巴普惠体" panose="00020600040101010101" pitchFamily="18" charset="-122"/>
              <a:cs typeface="Consolas" panose="020B0609020204030204" pitchFamily="49" charset="0"/>
            </a:endParaRPr>
          </a:p>
        </p:txBody>
      </p:sp>
      <p:pic>
        <p:nvPicPr>
          <p:cNvPr id="6" name="图片 5"/>
          <p:cNvPicPr>
            <a:picLocks noChangeAspect="1"/>
          </p:cNvPicPr>
          <p:nvPr/>
        </p:nvPicPr>
        <p:blipFill>
          <a:blip r:embed="rId1"/>
          <a:stretch>
            <a:fillRect/>
          </a:stretch>
        </p:blipFill>
        <p:spPr>
          <a:xfrm>
            <a:off x="6479540" y="1935480"/>
            <a:ext cx="5153660" cy="4745990"/>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a:latin typeface="阿里巴巴普惠体" panose="00020600040101010101" pitchFamily="18" charset="-122"/>
                <a:ea typeface="阿里巴巴普惠体" panose="00020600040101010101" pitchFamily="18" charset="-122"/>
              </a:rPr>
              <a:t>项目部署</a:t>
            </a:r>
            <a:endParaRPr lang="zh-CN" altLang="en-US" b="0">
              <a:latin typeface="阿里巴巴普惠体" panose="00020600040101010101" pitchFamily="18" charset="-122"/>
              <a:ea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zh-CN" altLang="en-US">
                <a:solidFill>
                  <a:schemeClr val="tx1">
                    <a:lumMod val="65000"/>
                    <a:lumOff val="35000"/>
                  </a:schemeClr>
                </a:solidFill>
              </a:rPr>
              <a:t>通过</a:t>
            </a:r>
            <a:r>
              <a:rPr kumimoji="1" lang="en-US" altLang="zh-CN">
                <a:solidFill>
                  <a:schemeClr val="tx1">
                    <a:lumMod val="65000"/>
                    <a:lumOff val="35000"/>
                  </a:schemeClr>
                </a:solidFill>
              </a:rPr>
              <a:t>Shell</a:t>
            </a:r>
            <a:r>
              <a:rPr kumimoji="1">
                <a:solidFill>
                  <a:schemeClr val="tx1">
                    <a:lumMod val="65000"/>
                    <a:lumOff val="35000"/>
                  </a:schemeClr>
                </a:solidFill>
              </a:rPr>
              <a:t>脚本自动</a:t>
            </a:r>
            <a:r>
              <a:rPr kumimoji="1" lang="zh-CN" altLang="en-US">
                <a:solidFill>
                  <a:schemeClr val="tx1">
                    <a:lumMod val="65000"/>
                    <a:lumOff val="35000"/>
                  </a:schemeClr>
                </a:solidFill>
              </a:rPr>
              <a:t>部署项目</a:t>
            </a:r>
            <a:endParaRPr kumimoji="1" lang="zh-CN" altLang="en-US">
              <a:solidFill>
                <a:schemeClr val="tx1">
                  <a:lumMod val="65000"/>
                  <a:lumOff val="35000"/>
                </a:schemeClr>
              </a:solidFill>
            </a:endParaRPr>
          </a:p>
        </p:txBody>
      </p:sp>
      <p:sp>
        <p:nvSpPr>
          <p:cNvPr id="7" name="文本占位符 6"/>
          <p:cNvSpPr>
            <a:spLocks noGrp="1"/>
          </p:cNvSpPr>
          <p:nvPr/>
        </p:nvSpPr>
        <p:spPr>
          <a:xfrm>
            <a:off x="710565" y="1656080"/>
            <a:ext cx="10536555" cy="160464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solidFill>
                  <a:schemeClr val="tx1">
                    <a:lumMod val="65000"/>
                    <a:lumOff val="35000"/>
                  </a:schemeClr>
                </a:solidFill>
                <a:sym typeface="+mn-ea"/>
              </a:rPr>
              <a:t>⑧</a:t>
            </a:r>
            <a:r>
              <a:rPr lang="zh-CN" altLang="en-US">
                <a:solidFill>
                  <a:schemeClr val="tx1">
                    <a:lumMod val="65000"/>
                    <a:lumOff val="35000"/>
                  </a:schemeClr>
                </a:solidFill>
              </a:rPr>
              <a:t>：</a:t>
            </a:r>
            <a:r>
              <a:rPr lang="zh-CN">
                <a:solidFill>
                  <a:schemeClr val="tx1">
                    <a:lumMod val="65000"/>
                    <a:lumOff val="35000"/>
                  </a:schemeClr>
                </a:solidFill>
              </a:rPr>
              <a:t>重启网络服务</a:t>
            </a:r>
            <a:endParaRPr lang="zh-CN" altLang="en-US">
              <a:solidFill>
                <a:schemeClr val="tx1">
                  <a:lumMod val="65000"/>
                  <a:lumOff val="35000"/>
                </a:schemeClr>
              </a:solidFill>
            </a:endParaRPr>
          </a:p>
          <a:p>
            <a:pPr marL="285750" indent="-285750"/>
            <a:endParaRPr kumimoji="1" lang="en-US" altLang="zh-CN" sz="1600" b="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p:cNvPicPr>
            <a:picLocks noChangeAspect="1"/>
          </p:cNvPicPr>
          <p:nvPr/>
        </p:nvPicPr>
        <p:blipFill>
          <a:blip r:embed="rId1"/>
          <a:stretch>
            <a:fillRect/>
          </a:stretch>
        </p:blipFill>
        <p:spPr>
          <a:xfrm>
            <a:off x="1146175" y="2378710"/>
            <a:ext cx="6609080" cy="862330"/>
          </a:xfrm>
          <a:prstGeom prst="rect">
            <a:avLst/>
          </a:prstGeom>
        </p:spPr>
      </p:pic>
      <p:sp>
        <p:nvSpPr>
          <p:cNvPr id="8" name="文本框 7"/>
          <p:cNvSpPr txBox="1"/>
          <p:nvPr/>
        </p:nvSpPr>
        <p:spPr>
          <a:xfrm>
            <a:off x="1069340" y="3956050"/>
            <a:ext cx="9251950" cy="914400"/>
          </a:xfrm>
          <a:prstGeom prst="rect">
            <a:avLst/>
          </a:prstGeom>
        </p:spPr>
        <p:txBody>
          <a:bodyPr wrap="none" anchor="ctr" anchorCtr="0"/>
          <a:p>
            <a:pPr algn="l"/>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注意：重启完网络服务后</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ip</a:t>
            </a:r>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地址已经发生了改变，此时</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FinalShell</a:t>
            </a:r>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已经连接不上</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系统，</a:t>
            </a:r>
            <a:endPar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需要创建一个新连接才能连接到</a:t>
            </a:r>
            <a:r>
              <a:rPr kumimoji="1" lang="en-US" altLang="zh-CN"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kumimoji="1" lang="zh-CN" altLang="en-US" sz="1600" dirty="0" smtClean="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a:t>Linux</a:t>
            </a:r>
            <a:r>
              <a:rPr lang="zh-CN" altLang="en-US"/>
              <a:t>中安装</a:t>
            </a:r>
            <a:r>
              <a:rPr lang="en-US" altLang="zh-CN"/>
              <a:t>git</a:t>
            </a:r>
            <a:endParaRPr lang="en-US" altLang="zh-CN"/>
          </a:p>
          <a:p>
            <a:r>
              <a:rPr lang="en-US" altLang="zh-CN"/>
              <a:t>Linux</a:t>
            </a:r>
            <a:r>
              <a:rPr lang="zh-CN" altLang="en-US"/>
              <a:t>中安装、配置</a:t>
            </a:r>
            <a:r>
              <a:rPr lang="en-US" altLang="zh-CN"/>
              <a:t>maven</a:t>
            </a:r>
            <a:endParaRPr lang="en-US" altLang="zh-CN"/>
          </a:p>
          <a:p>
            <a:r>
              <a:rPr lang="zh-CN" altLang="en-US"/>
              <a:t>执行</a:t>
            </a:r>
            <a:r>
              <a:rPr lang="en-US" altLang="zh-CN"/>
              <a:t>Shell</a:t>
            </a:r>
            <a:r>
              <a:rPr lang="zh-CN" altLang="en-US"/>
              <a:t>脚本</a:t>
            </a:r>
            <a:endParaRPr lang="en-US" altLang="zh-CN"/>
          </a:p>
          <a:p>
            <a:r>
              <a:rPr lang="en-US" altLang="zh-CN"/>
              <a:t>chmod</a:t>
            </a:r>
            <a:r>
              <a:rPr lang="zh-CN" altLang="en-US"/>
              <a:t>命令</a:t>
            </a:r>
            <a:endParaRPr lang="en-US" altLang="zh-CN"/>
          </a:p>
          <a:p>
            <a:endParaRPr lang="zh-CN" altLang="en-US"/>
          </a:p>
        </p:txBody>
      </p:sp>
      <p:sp>
        <p:nvSpPr>
          <p:cNvPr id="6" name="标题 2"/>
          <p:cNvSpPr>
            <a:spLocks noGrp="1"/>
          </p:cNvSpPr>
          <p:nvPr>
            <p:ph type="title"/>
          </p:nvPr>
        </p:nvSpPr>
        <p:spPr>
          <a:xfrm>
            <a:off x="710880" y="244189"/>
            <a:ext cx="8771021" cy="517190"/>
          </a:xfrm>
        </p:spPr>
        <p:txBody>
          <a:bodyPr/>
          <a:lstStyle/>
          <a:p>
            <a:r>
              <a:rPr b="0">
                <a:latin typeface="阿里巴巴普惠体" panose="00020600040101010101" pitchFamily="18" charset="-122"/>
                <a:ea typeface="阿里巴巴普惠体" panose="00020600040101010101" pitchFamily="18" charset="-122"/>
                <a:sym typeface="+mn-ea"/>
              </a:rPr>
              <a:t>项目部署</a:t>
            </a:r>
            <a:endParaRPr kumimoji="1"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buClrTx/>
              <a:buSzTx/>
              <a:buFontTx/>
            </a:pPr>
            <a:r>
              <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rPr>
              <a:t>Linux简介</a:t>
            </a:r>
            <a:endParaRPr kumimoji="1" lang="en-US" altLang="zh-CN" b="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3"/>
          <p:cNvSpPr>
            <a:spLocks noGrp="1"/>
          </p:cNvSpPr>
          <p:nvPr>
            <p:ph type="body" sz="quarter" idx="10"/>
          </p:nvPr>
        </p:nvSpPr>
        <p:spPr/>
        <p:txBody>
          <a:bodyPr/>
          <a:lstStyle/>
          <a:p>
            <a:r>
              <a:rPr kumimoji="1" lang="en-US" altLang="zh-CN">
                <a:solidFill>
                  <a:srgbClr val="595959"/>
                </a:solidFill>
                <a:sym typeface="+mn-ea"/>
              </a:rPr>
              <a:t>不同应用领域的主流操作系统-</a:t>
            </a:r>
            <a:r>
              <a:rPr kumimoji="1">
                <a:solidFill>
                  <a:srgbClr val="595959"/>
                </a:solidFill>
                <a:sym typeface="+mn-ea"/>
              </a:rPr>
              <a:t>服务器</a:t>
            </a:r>
            <a:r>
              <a:rPr kumimoji="1">
                <a:solidFill>
                  <a:srgbClr val="595959"/>
                </a:solidFill>
                <a:sym typeface="+mn-ea"/>
              </a:rPr>
              <a:t>操作系统</a:t>
            </a:r>
            <a:endParaRPr kumimoji="1">
              <a:solidFill>
                <a:srgbClr val="595959"/>
              </a:solidFill>
              <a:sym typeface="+mn-ea"/>
            </a:endParaRPr>
          </a:p>
        </p:txBody>
      </p:sp>
      <p:sp>
        <p:nvSpPr>
          <p:cNvPr id="25" name="文本占位符 1"/>
          <p:cNvSpPr>
            <a:spLocks noGrp="1"/>
          </p:cNvSpPr>
          <p:nvPr/>
        </p:nvSpPr>
        <p:spPr>
          <a:xfrm>
            <a:off x="710565" y="1564640"/>
            <a:ext cx="8256270" cy="4219575"/>
          </a:xfrm>
          <a:prstGeom prst="rect">
            <a:avLst/>
          </a:prstGeom>
        </p:spPr>
        <p:txBody>
          <a:bodyPr anchor="t" anchorCtr="0"/>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UNIX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（安全、稳定、付费）</a:t>
            </a: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（安全、稳定、免费、占有率高）</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Windows Server（付费、占有率低）</a:t>
            </a:r>
            <a:endParaRPr kumimoji="1" lang="zh-CN" altLang="en-US">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kumimoji="1" lang="en-US" altLang="zh-CN">
              <a:solidFill>
                <a:srgbClr val="595959"/>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D2B26"/>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AD2B26"/>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algn="ctr">
          <a:defRPr kumimoji="1" dirty="0" smtClean="0">
            <a:solidFill>
              <a:srgbClr val="AD2B26"/>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D2B26"/>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AD2B26"/>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algn="ctr">
          <a:defRPr kumimoji="1" dirty="0" smtClean="0">
            <a:solidFill>
              <a:srgbClr val="AD2B26"/>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12982</Words>
  <Application>WPS 演示</Application>
  <PresentationFormat>宽屏</PresentationFormat>
  <Paragraphs>1137</Paragraphs>
  <Slides>85</Slides>
  <Notes>40</Notes>
  <HiddenSlides>0</HiddenSlides>
  <MMClips>0</MMClips>
  <ScaleCrop>false</ScaleCrop>
  <HeadingPairs>
    <vt:vector size="6" baseType="variant">
      <vt:variant>
        <vt:lpstr>已用的字体</vt:lpstr>
      </vt:variant>
      <vt:variant>
        <vt:i4>21</vt:i4>
      </vt:variant>
      <vt:variant>
        <vt:lpstr>主题</vt:lpstr>
      </vt:variant>
      <vt:variant>
        <vt:i4>8</vt:i4>
      </vt:variant>
      <vt:variant>
        <vt:lpstr>幻灯片标题</vt:lpstr>
      </vt:variant>
      <vt:variant>
        <vt:i4>85</vt:i4>
      </vt:variant>
    </vt:vector>
  </HeadingPairs>
  <TitlesOfParts>
    <vt:vector size="114"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Alibaba PuHuiTi R</vt:lpstr>
      <vt:lpstr>Segoe Print</vt:lpstr>
      <vt:lpstr>Arial Unicode MS</vt:lpstr>
      <vt:lpstr>等线</vt:lpstr>
      <vt:lpstr>Consolas</vt:lpstr>
      <vt:lpstr>Courier New</vt:lpstr>
      <vt:lpstr>Wingdings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Linux</vt:lpstr>
      <vt:lpstr>PowerPoint 演示文稿</vt:lpstr>
      <vt:lpstr>PowerPoint 演示文稿</vt:lpstr>
      <vt:lpstr>PowerPoint 演示文稿</vt:lpstr>
      <vt:lpstr>PowerPoint 演示文稿</vt:lpstr>
      <vt:lpstr>Linux简介</vt:lpstr>
      <vt:lpstr>Linux简介</vt:lpstr>
      <vt:lpstr>Linux简介</vt:lpstr>
      <vt:lpstr>Linux简介</vt:lpstr>
      <vt:lpstr>Linux简介</vt:lpstr>
      <vt:lpstr>Linux简介</vt:lpstr>
      <vt:lpstr>Linux简介</vt:lpstr>
      <vt:lpstr>Linux简介</vt:lpstr>
      <vt:lpstr>Linux简介</vt:lpstr>
      <vt:lpstr>Linux安装</vt:lpstr>
      <vt:lpstr>Linux安装</vt:lpstr>
      <vt:lpstr>Linux安装</vt:lpstr>
      <vt:lpstr>Linux安装</vt:lpstr>
      <vt:lpstr>Linux安装</vt:lpstr>
      <vt:lpstr>Linux安装</vt:lpstr>
      <vt:lpstr>Linux安装</vt:lpstr>
      <vt:lpstr>Linux安装</vt:lpstr>
      <vt:lpstr>Linux安装</vt:lpstr>
      <vt:lpstr>Linux安装</vt:lpstr>
      <vt:lpstr>Linux安装</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Linux常用命令</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软件安装</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lpstr>项目部署</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zhaoqx</cp:lastModifiedBy>
  <cp:revision>2232</cp:revision>
  <dcterms:created xsi:type="dcterms:W3CDTF">2020-03-31T02:23:00Z</dcterms:created>
  <dcterms:modified xsi:type="dcterms:W3CDTF">2021-06-08T06:18:02Z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